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316" r:id="rId3"/>
    <p:sldId id="257" r:id="rId4"/>
    <p:sldId id="258" r:id="rId5"/>
    <p:sldId id="295" r:id="rId6"/>
    <p:sldId id="260" r:id="rId7"/>
    <p:sldId id="317" r:id="rId8"/>
    <p:sldId id="266" r:id="rId9"/>
    <p:sldId id="296" r:id="rId10"/>
    <p:sldId id="300" r:id="rId11"/>
    <p:sldId id="301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3" r:id="rId20"/>
    <p:sldId id="319" r:id="rId21"/>
    <p:sldId id="314" r:id="rId22"/>
    <p:sldId id="315" r:id="rId23"/>
    <p:sldId id="318" r:id="rId24"/>
    <p:sldId id="312" r:id="rId25"/>
    <p:sldId id="294" r:id="rId26"/>
    <p:sldId id="298" r:id="rId27"/>
    <p:sldId id="256" r:id="rId28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" initials="P" lastIdx="2" clrIdx="0"/>
  <p:cmAuthor id="1" name="Usuario de Windows" initials="UdW" lastIdx="12" clrIdx="1">
    <p:extLst>
      <p:ext uri="{19B8F6BF-5375-455C-9EA6-DF929625EA0E}">
        <p15:presenceInfo xmlns:p15="http://schemas.microsoft.com/office/powerpoint/2012/main" userId="Usuario de Windows" providerId="None"/>
      </p:ext>
    </p:extLst>
  </p:cmAuthor>
  <p:cmAuthor id="2" name="Bere" initials="B" lastIdx="9" clrIdx="2">
    <p:extLst>
      <p:ext uri="{19B8F6BF-5375-455C-9EA6-DF929625EA0E}">
        <p15:presenceInfo xmlns:p15="http://schemas.microsoft.com/office/powerpoint/2012/main" userId="B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254F59"/>
    <a:srgbClr val="E6007E"/>
    <a:srgbClr val="4E519F"/>
    <a:srgbClr val="1A383F"/>
    <a:srgbClr val="FF66FF"/>
    <a:srgbClr val="B8E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5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e\Google%20Drive\GRUPO%20ALEGRE\2018\CASFOG\7%20-%20POWER%20POINT\2019\Historico%20de%20CHPD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e\Google%20Drive\GRUPO%20ALEGRE\2018\CASFOG\7%20-%20POWER%20POINT\2019\Historico%20de%20CHPD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e\Google%20Drive\GRUPO%20ALEGRE\2018\CASFOG\7%20-%20POWER%20POINT\2019\Historico%20de%20CHPD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7772492865419E-2"/>
          <c:y val="3.286405851760834E-2"/>
          <c:w val="0.90670036152051181"/>
          <c:h val="0.89089765113653896"/>
        </c:manualLayout>
      </c:layout>
      <c:barChart>
        <c:barDir val="col"/>
        <c:grouping val="clustered"/>
        <c:varyColors val="0"/>
        <c:ser>
          <c:idx val="1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'TOTAL CH'!$AA$6:$AL$6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 </c:v>
                </c:pt>
                <c:pt idx="11">
                  <c:v>Dic-</c:v>
                </c:pt>
              </c:strCache>
            </c:strRef>
          </c:cat>
          <c:val>
            <c:numRef>
              <c:f>'TOTAL CH'!$AA$7:$AL$7</c:f>
              <c:numCache>
                <c:formatCode>"$"\ #,##0</c:formatCode>
                <c:ptCount val="12"/>
                <c:pt idx="0">
                  <c:v>850</c:v>
                </c:pt>
                <c:pt idx="1">
                  <c:v>820</c:v>
                </c:pt>
                <c:pt idx="2" formatCode="_ &quot;$&quot;\ * #,##0_ ;_ &quot;$&quot;\ * \-#,##0_ ;_ &quot;$&quot;\ * &quot;-&quot;_ ;_ @_ ">
                  <c:v>1561</c:v>
                </c:pt>
                <c:pt idx="3" formatCode="_ &quot;$&quot;\ * #,##0_ ;_ &quot;$&quot;\ * \-#,##0_ ;_ &quot;$&quot;\ * &quot;-&quot;_ ;_ @_ ">
                  <c:v>1057</c:v>
                </c:pt>
                <c:pt idx="4" formatCode="_ &quot;$&quot;\ * #,##0_ ;_ &quot;$&quot;\ * \-#,##0_ ;_ &quot;$&quot;\ * &quot;-&quot;_ ;_ @_ ">
                  <c:v>1263.3</c:v>
                </c:pt>
                <c:pt idx="5" formatCode="_ &quot;$&quot;\ * #,##0_ ;_ &quot;$&quot;\ * \-#,##0_ ;_ &quot;$&quot;\ * &quot;-&quot;_ ;_ @_ ">
                  <c:v>1418.4</c:v>
                </c:pt>
                <c:pt idx="6" formatCode="_ &quot;$&quot;\ * #,##0_ ;_ &quot;$&quot;\ * \-#,##0_ ;_ &quot;$&quot;\ * &quot;-&quot;??_ ;_ @_ ">
                  <c:v>1224</c:v>
                </c:pt>
                <c:pt idx="7" formatCode="_ &quot;$&quot;\ * #,##0_ ;_ &quot;$&quot;\ * \-#,##0_ ;_ &quot;$&quot;\ * &quot;-&quot;_ ;_ @_ ">
                  <c:v>1324</c:v>
                </c:pt>
                <c:pt idx="8" formatCode="_ &quot;$&quot;\ * #,##0_ ;_ &quot;$&quot;\ * \-#,##0_ ;_ &quot;$&quot;\ * &quot;-&quot;??_ ;_ @_ ">
                  <c:v>1130</c:v>
                </c:pt>
                <c:pt idx="9" formatCode="&quot;$&quot;#,##0_);[Red]\(&quot;$&quot;#,##0\)">
                  <c:v>1100</c:v>
                </c:pt>
                <c:pt idx="10" formatCode="&quot;$&quot;#,##0_);[Red]\(&quot;$&quot;#,##0\)">
                  <c:v>1213</c:v>
                </c:pt>
                <c:pt idx="11" formatCode="&quot;$&quot;#,##0_);[Red]\(&quot;$&quot;#,##0\)">
                  <c:v>1333</c:v>
                </c:pt>
              </c:numCache>
            </c:numRef>
          </c:val>
        </c:ser>
        <c:ser>
          <c:idx val="2"/>
          <c:order val="1"/>
          <c:tx>
            <c:v>2018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'TOTAL CH'!$AA$15:$AL$15</c:f>
              <c:numCache>
                <c:formatCode>"$"#,##0_);[Red]\("$"#,##0\)</c:formatCode>
                <c:ptCount val="12"/>
                <c:pt idx="0" formatCode="&quot;$&quot;#,##0.00_);[Red]\(&quot;$&quot;#,##0.00\)">
                  <c:v>1665.1</c:v>
                </c:pt>
                <c:pt idx="1">
                  <c:v>1467.6</c:v>
                </c:pt>
                <c:pt idx="2">
                  <c:v>1821.8</c:v>
                </c:pt>
                <c:pt idx="3">
                  <c:v>1823.8</c:v>
                </c:pt>
                <c:pt idx="4" formatCode="General">
                  <c:v>2155.4</c:v>
                </c:pt>
                <c:pt idx="5" formatCode="General">
                  <c:v>2796.5</c:v>
                </c:pt>
                <c:pt idx="6" formatCode="General">
                  <c:v>2737.6</c:v>
                </c:pt>
                <c:pt idx="7" formatCode="General">
                  <c:v>2800.1</c:v>
                </c:pt>
                <c:pt idx="8" formatCode="General">
                  <c:v>3055.2</c:v>
                </c:pt>
                <c:pt idx="9" formatCode="General">
                  <c:v>4199.2</c:v>
                </c:pt>
                <c:pt idx="10" formatCode="General">
                  <c:v>3617.6</c:v>
                </c:pt>
                <c:pt idx="11" formatCode="General">
                  <c:v>3940.6</c:v>
                </c:pt>
              </c:numCache>
            </c:numRef>
          </c:val>
        </c:ser>
        <c:ser>
          <c:idx val="3"/>
          <c:order val="2"/>
          <c:tx>
            <c:v>2019</c:v>
          </c:tx>
          <c:spPr>
            <a:solidFill>
              <a:srgbClr val="E6007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'TOTAL CH'!$AA$19:$AB$19</c:f>
              <c:numCache>
                <c:formatCode>"$"#,##0_);[Red]\("$"#,##0\)</c:formatCode>
                <c:ptCount val="2"/>
                <c:pt idx="0">
                  <c:v>4050.9</c:v>
                </c:pt>
                <c:pt idx="1">
                  <c:v>3695.2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2379808"/>
        <c:axId val="-1562383072"/>
      </c:barChart>
      <c:catAx>
        <c:axId val="-15623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562383072"/>
        <c:crosses val="autoZero"/>
        <c:auto val="1"/>
        <c:lblAlgn val="ctr"/>
        <c:lblOffset val="100"/>
        <c:noMultiLvlLbl val="0"/>
      </c:catAx>
      <c:valAx>
        <c:axId val="-1562383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56237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7529339297533"/>
          <c:y val="5.6017548938347697E-3"/>
          <c:w val="0.35924706607024676"/>
          <c:h val="8.252577476746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'TASAS CH'!$K$16:$K$27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</c:v>
                </c:pt>
                <c:pt idx="11">
                  <c:v>Dic-</c:v>
                </c:pt>
              </c:strCache>
            </c:strRef>
          </c:cat>
          <c:val>
            <c:numRef>
              <c:f>'TASAS CH'!$L$16:$L$27</c:f>
              <c:numCache>
                <c:formatCode>0.0%</c:formatCode>
                <c:ptCount val="12"/>
                <c:pt idx="0">
                  <c:v>0.247</c:v>
                </c:pt>
                <c:pt idx="1">
                  <c:v>0.222</c:v>
                </c:pt>
                <c:pt idx="2">
                  <c:v>0.19400000000000001</c:v>
                </c:pt>
                <c:pt idx="3">
                  <c:v>0.221</c:v>
                </c:pt>
                <c:pt idx="4">
                  <c:v>0.23100000000000001</c:v>
                </c:pt>
                <c:pt idx="5">
                  <c:v>0.222</c:v>
                </c:pt>
                <c:pt idx="6">
                  <c:v>0.25800000000000001</c:v>
                </c:pt>
                <c:pt idx="7">
                  <c:v>0.26740000000000003</c:v>
                </c:pt>
                <c:pt idx="8">
                  <c:v>0.27500000000000002</c:v>
                </c:pt>
                <c:pt idx="9">
                  <c:v>0.27900000000000003</c:v>
                </c:pt>
                <c:pt idx="10">
                  <c:v>0.30099999999999999</c:v>
                </c:pt>
                <c:pt idx="11">
                  <c:v>0.29499999999999998</c:v>
                </c:pt>
              </c:numCache>
            </c:numRef>
          </c:val>
        </c:ser>
        <c:ser>
          <c:idx val="5"/>
          <c:order val="2"/>
          <c:tx>
            <c:v>2018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'TASAS CH'!$K$16:$K$27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</c:v>
                </c:pt>
                <c:pt idx="11">
                  <c:v>Dic-</c:v>
                </c:pt>
              </c:strCache>
              <c:extLst xmlns:c15="http://schemas.microsoft.com/office/drawing/2012/chart"/>
            </c:strRef>
          </c:cat>
          <c:val>
            <c:numRef>
              <c:f>'TASAS CH'!$L$29:$L$40</c:f>
              <c:numCache>
                <c:formatCode>0.0%</c:formatCode>
                <c:ptCount val="12"/>
                <c:pt idx="0">
                  <c:v>0.26800000000000002</c:v>
                </c:pt>
                <c:pt idx="1">
                  <c:v>0.26900000000000002</c:v>
                </c:pt>
                <c:pt idx="2">
                  <c:v>0.27200000000000002</c:v>
                </c:pt>
                <c:pt idx="3">
                  <c:v>0.26500000000000001</c:v>
                </c:pt>
                <c:pt idx="4">
                  <c:v>0.27100000000000002</c:v>
                </c:pt>
                <c:pt idx="5">
                  <c:v>0.33100000000000002</c:v>
                </c:pt>
                <c:pt idx="6">
                  <c:v>0.29499999999999998</c:v>
                </c:pt>
                <c:pt idx="7">
                  <c:v>0.33500000000000002</c:v>
                </c:pt>
                <c:pt idx="8">
                  <c:v>0.40100000000000002</c:v>
                </c:pt>
                <c:pt idx="9">
                  <c:v>0.50470000000000004</c:v>
                </c:pt>
                <c:pt idx="10">
                  <c:v>0.43070000000000003</c:v>
                </c:pt>
                <c:pt idx="11">
                  <c:v>0.45049999999999996</c:v>
                </c:pt>
              </c:numCache>
            </c:numRef>
          </c:val>
        </c:ser>
        <c:ser>
          <c:idx val="6"/>
          <c:order val="3"/>
          <c:tx>
            <c:v>2019</c:v>
          </c:tx>
          <c:spPr>
            <a:solidFill>
              <a:srgbClr val="E6007E"/>
            </a:solidFill>
            <a:ln>
              <a:noFill/>
            </a:ln>
            <a:effectLst/>
          </c:spPr>
          <c:invertIfNegative val="0"/>
          <c:cat>
            <c:strRef>
              <c:f>'TASAS CH'!$K$16:$K$27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</c:v>
                </c:pt>
                <c:pt idx="11">
                  <c:v>Dic-</c:v>
                </c:pt>
              </c:strCache>
            </c:strRef>
          </c:cat>
          <c:val>
            <c:numRef>
              <c:f>'TASAS CH'!$P$29:$P$40</c:f>
              <c:numCache>
                <c:formatCode>0.0%</c:formatCode>
                <c:ptCount val="12"/>
                <c:pt idx="0">
                  <c:v>0.43359999999999999</c:v>
                </c:pt>
                <c:pt idx="1">
                  <c:v>0.35870000000000002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2883264"/>
        <c:axId val="-15628794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'TASAS CH'!$K$16:$K$27</c15:sqref>
                        </c15:formulaRef>
                      </c:ext>
                    </c:extLst>
                    <c:strCache>
                      <c:ptCount val="12"/>
                      <c:pt idx="0">
                        <c:v>Ene-</c:v>
                      </c:pt>
                      <c:pt idx="1">
                        <c:v>Feb-</c:v>
                      </c:pt>
                      <c:pt idx="2">
                        <c:v>Mar-</c:v>
                      </c:pt>
                      <c:pt idx="3">
                        <c:v>Abr-</c:v>
                      </c:pt>
                      <c:pt idx="4">
                        <c:v>May-</c:v>
                      </c:pt>
                      <c:pt idx="5">
                        <c:v>Jun-</c:v>
                      </c:pt>
                      <c:pt idx="6">
                        <c:v>Jul-</c:v>
                      </c:pt>
                      <c:pt idx="7">
                        <c:v>Ago-</c:v>
                      </c:pt>
                      <c:pt idx="8">
                        <c:v>Sep-</c:v>
                      </c:pt>
                      <c:pt idx="9">
                        <c:v>Oct-</c:v>
                      </c:pt>
                      <c:pt idx="10">
                        <c:v>Nov-</c:v>
                      </c:pt>
                      <c:pt idx="11">
                        <c:v>Dic-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'TASAS CH'!$O$16:$O$27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15628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562879456"/>
        <c:crosses val="autoZero"/>
        <c:auto val="1"/>
        <c:lblAlgn val="ctr"/>
        <c:lblOffset val="100"/>
        <c:noMultiLvlLbl val="0"/>
      </c:catAx>
      <c:valAx>
        <c:axId val="-15628794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56288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23081864724795"/>
          <c:y val="9.7305783384766781E-2"/>
          <c:w val="0.24769646188420386"/>
          <c:h val="7.304115598567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45812588826475E-2"/>
          <c:y val="3.2864103018729274E-2"/>
          <c:w val="0.90670036152051181"/>
          <c:h val="0.89089765113653896"/>
        </c:manualLayout>
      </c:layout>
      <c:barChart>
        <c:barDir val="col"/>
        <c:grouping val="clustered"/>
        <c:varyColors val="0"/>
        <c:ser>
          <c:idx val="1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'TOTAL CH'!$AA$6:$AL$6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 </c:v>
                </c:pt>
                <c:pt idx="11">
                  <c:v>Dic-</c:v>
                </c:pt>
              </c:strCache>
            </c:strRef>
          </c:cat>
          <c:val>
            <c:numRef>
              <c:f>PAGARES!$A$21:$L$21</c:f>
              <c:numCache>
                <c:formatCode>[$USD]\ #,##0</c:formatCode>
                <c:ptCount val="12"/>
                <c:pt idx="0">
                  <c:v>2776846</c:v>
                </c:pt>
                <c:pt idx="1">
                  <c:v>2720911</c:v>
                </c:pt>
                <c:pt idx="2">
                  <c:v>3085638</c:v>
                </c:pt>
                <c:pt idx="3">
                  <c:v>2761953.3700000006</c:v>
                </c:pt>
                <c:pt idx="4">
                  <c:v>7138237.3100000042</c:v>
                </c:pt>
                <c:pt idx="5">
                  <c:v>12286444.345580524</c:v>
                </c:pt>
                <c:pt idx="6">
                  <c:v>10600234</c:v>
                </c:pt>
                <c:pt idx="7">
                  <c:v>13000000</c:v>
                </c:pt>
                <c:pt idx="8">
                  <c:v>14300000</c:v>
                </c:pt>
                <c:pt idx="9">
                  <c:v>16400000</c:v>
                </c:pt>
                <c:pt idx="10">
                  <c:v>16600000</c:v>
                </c:pt>
                <c:pt idx="11">
                  <c:v>15700000</c:v>
                </c:pt>
              </c:numCache>
            </c:numRef>
          </c:val>
        </c:ser>
        <c:ser>
          <c:idx val="2"/>
          <c:order val="1"/>
          <c:tx>
            <c:v>2018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PAGARES!$A$26:$L$26</c:f>
              <c:numCache>
                <c:formatCode>[$USD]\ #,##0</c:formatCode>
                <c:ptCount val="12"/>
                <c:pt idx="0">
                  <c:v>23195669</c:v>
                </c:pt>
                <c:pt idx="1">
                  <c:v>11761718</c:v>
                </c:pt>
                <c:pt idx="2">
                  <c:v>14282276</c:v>
                </c:pt>
                <c:pt idx="3">
                  <c:v>13874150</c:v>
                </c:pt>
                <c:pt idx="4">
                  <c:v>17842998</c:v>
                </c:pt>
                <c:pt idx="5">
                  <c:v>12594727</c:v>
                </c:pt>
                <c:pt idx="6">
                  <c:v>10937660</c:v>
                </c:pt>
                <c:pt idx="7">
                  <c:v>14859317</c:v>
                </c:pt>
                <c:pt idx="8">
                  <c:v>14834223</c:v>
                </c:pt>
                <c:pt idx="9">
                  <c:v>12111903</c:v>
                </c:pt>
                <c:pt idx="10">
                  <c:v>12205101</c:v>
                </c:pt>
                <c:pt idx="11">
                  <c:v>9131970</c:v>
                </c:pt>
              </c:numCache>
            </c:numRef>
          </c:val>
        </c:ser>
        <c:ser>
          <c:idx val="3"/>
          <c:order val="2"/>
          <c:tx>
            <c:v>2019</c:v>
          </c:tx>
          <c:spPr>
            <a:solidFill>
              <a:srgbClr val="E6007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PAGARES!$A$30:$L$30</c:f>
              <c:numCache>
                <c:formatCode>[$USD]\ #,##0</c:formatCode>
                <c:ptCount val="12"/>
                <c:pt idx="0">
                  <c:v>12294518</c:v>
                </c:pt>
                <c:pt idx="1">
                  <c:v>12104318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8499888"/>
        <c:axId val="-1076242512"/>
      </c:barChart>
      <c:catAx>
        <c:axId val="-175849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076242512"/>
        <c:crosses val="autoZero"/>
        <c:auto val="1"/>
        <c:lblAlgn val="ctr"/>
        <c:lblOffset val="100"/>
        <c:noMultiLvlLbl val="0"/>
      </c:catAx>
      <c:valAx>
        <c:axId val="-10762425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USD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75849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404752486267155"/>
          <c:y val="3.2642283890532498E-3"/>
          <c:w val="0.31432410234665803"/>
          <c:h val="0.11012911593014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'TASAS CH'!$K$16:$K$27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</c:v>
                </c:pt>
                <c:pt idx="11">
                  <c:v>Dic-</c:v>
                </c:pt>
              </c:strCache>
            </c:strRef>
          </c:cat>
          <c:val>
            <c:numRef>
              <c:f>'TASAS PAG'!$D$2:$D$13</c:f>
              <c:numCache>
                <c:formatCode>0.0%</c:formatCode>
                <c:ptCount val="12"/>
                <c:pt idx="0">
                  <c:v>7.0900000000000005E-2</c:v>
                </c:pt>
                <c:pt idx="1">
                  <c:v>6.8400000000000002E-2</c:v>
                </c:pt>
                <c:pt idx="2">
                  <c:v>7.4899999999999994E-2</c:v>
                </c:pt>
                <c:pt idx="3">
                  <c:v>6.7900000000000002E-2</c:v>
                </c:pt>
                <c:pt idx="4">
                  <c:v>6.3899999999999998E-2</c:v>
                </c:pt>
                <c:pt idx="5">
                  <c:v>6.2799999999999995E-2</c:v>
                </c:pt>
                <c:pt idx="6">
                  <c:v>7.0099999999999996E-2</c:v>
                </c:pt>
                <c:pt idx="7">
                  <c:v>7.8200000000000006E-2</c:v>
                </c:pt>
                <c:pt idx="8">
                  <c:v>7.7399999999999997E-2</c:v>
                </c:pt>
                <c:pt idx="9">
                  <c:v>7.8799999999999995E-2</c:v>
                </c:pt>
                <c:pt idx="10">
                  <c:v>8.5400000000000004E-2</c:v>
                </c:pt>
                <c:pt idx="11">
                  <c:v>8.6199999999999999E-2</c:v>
                </c:pt>
              </c:numCache>
            </c:numRef>
          </c:val>
        </c:ser>
        <c:ser>
          <c:idx val="5"/>
          <c:order val="2"/>
          <c:tx>
            <c:v>2018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'TASAS CH'!$K$16:$K$27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</c:v>
                </c:pt>
                <c:pt idx="11">
                  <c:v>Dic-</c:v>
                </c:pt>
              </c:strCache>
              <c:extLst xmlns:c15="http://schemas.microsoft.com/office/drawing/2012/chart"/>
            </c:strRef>
          </c:cat>
          <c:val>
            <c:numRef>
              <c:f>'TASAS PAG'!$H$2:$H$13</c:f>
              <c:numCache>
                <c:formatCode>0.0%</c:formatCode>
                <c:ptCount val="12"/>
                <c:pt idx="0">
                  <c:v>8.4000000000000005E-2</c:v>
                </c:pt>
                <c:pt idx="1">
                  <c:v>8.3000000000000004E-2</c:v>
                </c:pt>
                <c:pt idx="2">
                  <c:v>8.4000000000000005E-2</c:v>
                </c:pt>
                <c:pt idx="3">
                  <c:v>8.6099999999999996E-2</c:v>
                </c:pt>
                <c:pt idx="4">
                  <c:v>8.7999999999999995E-2</c:v>
                </c:pt>
                <c:pt idx="5">
                  <c:v>8.5999999999999993E-2</c:v>
                </c:pt>
                <c:pt idx="6">
                  <c:v>9.6100000000000005E-2</c:v>
                </c:pt>
                <c:pt idx="7">
                  <c:v>8.8599999999999998E-2</c:v>
                </c:pt>
                <c:pt idx="8">
                  <c:v>0.1</c:v>
                </c:pt>
                <c:pt idx="9">
                  <c:v>0.1139</c:v>
                </c:pt>
                <c:pt idx="10">
                  <c:v>0.1303</c:v>
                </c:pt>
                <c:pt idx="11">
                  <c:v>0.12839999999999999</c:v>
                </c:pt>
              </c:numCache>
            </c:numRef>
          </c:val>
        </c:ser>
        <c:ser>
          <c:idx val="6"/>
          <c:order val="3"/>
          <c:tx>
            <c:v>2019</c:v>
          </c:tx>
          <c:spPr>
            <a:solidFill>
              <a:srgbClr val="E6007E"/>
            </a:solidFill>
            <a:ln>
              <a:noFill/>
            </a:ln>
            <a:effectLst/>
          </c:spPr>
          <c:invertIfNegative val="0"/>
          <c:cat>
            <c:strRef>
              <c:f>'TASAS CH'!$K$16:$K$27</c:f>
              <c:strCache>
                <c:ptCount val="12"/>
                <c:pt idx="0">
                  <c:v>Ene-</c:v>
                </c:pt>
                <c:pt idx="1">
                  <c:v>Feb-</c:v>
                </c:pt>
                <c:pt idx="2">
                  <c:v>Mar-</c:v>
                </c:pt>
                <c:pt idx="3">
                  <c:v>Abr-</c:v>
                </c:pt>
                <c:pt idx="4">
                  <c:v>May-</c:v>
                </c:pt>
                <c:pt idx="5">
                  <c:v>Jun-</c:v>
                </c:pt>
                <c:pt idx="6">
                  <c:v>Jul-</c:v>
                </c:pt>
                <c:pt idx="7">
                  <c:v>Ago-</c:v>
                </c:pt>
                <c:pt idx="8">
                  <c:v>Sep-</c:v>
                </c:pt>
                <c:pt idx="9">
                  <c:v>Oct-</c:v>
                </c:pt>
                <c:pt idx="10">
                  <c:v>Nov-</c:v>
                </c:pt>
                <c:pt idx="11">
                  <c:v>Dic-</c:v>
                </c:pt>
              </c:strCache>
            </c:strRef>
          </c:cat>
          <c:val>
            <c:numRef>
              <c:f>'TASAS PAG'!$L$2:$L$13</c:f>
              <c:numCache>
                <c:formatCode>0.0%</c:formatCode>
                <c:ptCount val="12"/>
                <c:pt idx="0">
                  <c:v>0.1177</c:v>
                </c:pt>
                <c:pt idx="1">
                  <c:v>9.2100000000000001E-2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76237072"/>
        <c:axId val="-10762403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'TASAS CH'!$K$16:$K$27</c15:sqref>
                        </c15:formulaRef>
                      </c:ext>
                    </c:extLst>
                    <c:strCache>
                      <c:ptCount val="12"/>
                      <c:pt idx="0">
                        <c:v>Ene-</c:v>
                      </c:pt>
                      <c:pt idx="1">
                        <c:v>Feb-</c:v>
                      </c:pt>
                      <c:pt idx="2">
                        <c:v>Mar-</c:v>
                      </c:pt>
                      <c:pt idx="3">
                        <c:v>Abr-</c:v>
                      </c:pt>
                      <c:pt idx="4">
                        <c:v>May-</c:v>
                      </c:pt>
                      <c:pt idx="5">
                        <c:v>Jun-</c:v>
                      </c:pt>
                      <c:pt idx="6">
                        <c:v>Jul-</c:v>
                      </c:pt>
                      <c:pt idx="7">
                        <c:v>Ago-</c:v>
                      </c:pt>
                      <c:pt idx="8">
                        <c:v>Sep-</c:v>
                      </c:pt>
                      <c:pt idx="9">
                        <c:v>Oct-</c:v>
                      </c:pt>
                      <c:pt idx="10">
                        <c:v>Nov-</c:v>
                      </c:pt>
                      <c:pt idx="11">
                        <c:v>Dic-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'TASAS CH'!$O$16:$O$27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10762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076240336"/>
        <c:crosses val="autoZero"/>
        <c:auto val="1"/>
        <c:lblAlgn val="ctr"/>
        <c:lblOffset val="100"/>
        <c:noMultiLvlLbl val="0"/>
      </c:catAx>
      <c:valAx>
        <c:axId val="-107624033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-10762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28698924156083"/>
          <c:y val="8.1233231027209848E-2"/>
          <c:w val="0.24769646188420386"/>
          <c:h val="7.304115598567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6007E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Borrador!$D$355:$D$359</c:f>
              <c:strCache>
                <c:ptCount val="5"/>
                <c:pt idx="0">
                  <c:v>Agropecuario</c:v>
                </c:pt>
                <c:pt idx="1">
                  <c:v>Comercio</c:v>
                </c:pt>
                <c:pt idx="2">
                  <c:v>Industria </c:v>
                </c:pt>
                <c:pt idx="3">
                  <c:v>Servicios </c:v>
                </c:pt>
                <c:pt idx="4">
                  <c:v>Construcción </c:v>
                </c:pt>
              </c:strCache>
            </c:strRef>
          </c:cat>
          <c:val>
            <c:numRef>
              <c:f>Borrador!$E$355:$E$359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0.27</c:v>
                </c:pt>
                <c:pt idx="2">
                  <c:v>0.21</c:v>
                </c:pt>
                <c:pt idx="3">
                  <c:v>0.18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132FF-5CED-4948-B666-8105F084BE6B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2D12-46D2-4C8A-8A07-A27AF9786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25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387B-3242-4B1E-890D-9A0B7E8FB61F}" type="datetimeFigureOut">
              <a:rPr lang="es-AR" smtClean="0"/>
              <a:t>15/8/2019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FE18-F30C-4C80-8C53-36977EFD76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5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21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27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41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41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1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6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9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3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58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35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2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7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58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12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31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285C-E182-489F-ABE7-B67F64146730}" type="datetimeFigureOut">
              <a:rPr lang="es-ES" smtClean="0"/>
              <a:t>15/08/2019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35F5-938F-45C9-863A-2EEB4492A6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5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801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chart" Target="../charts/chart5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2 Rectángulo"/>
          <p:cNvSpPr>
            <a:spLocks noChangeArrowheads="1"/>
          </p:cNvSpPr>
          <p:nvPr/>
        </p:nvSpPr>
        <p:spPr bwMode="auto">
          <a:xfrm>
            <a:off x="6181859" y="3315082"/>
            <a:ext cx="341290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AR" altLang="es-AR" sz="2000" b="1" kern="0" dirty="0" smtClean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</a:rPr>
              <a:t>“Financiamiento alternativo para las MIPyMES”</a:t>
            </a:r>
            <a:endParaRPr lang="es-AR" altLang="es-AR" sz="2000" b="1" kern="0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044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CHEQUES DE PAGO DIFERIDO AVALADOS</a:t>
            </a: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a corto plazo</a:t>
            </a: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57970" y="2298129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9" name="Flecha derecha 28"/>
          <p:cNvSpPr/>
          <p:nvPr/>
        </p:nvSpPr>
        <p:spPr>
          <a:xfrm>
            <a:off x="2637045" y="2357812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0" name="Rectángulo 29"/>
          <p:cNvSpPr/>
          <p:nvPr/>
        </p:nvSpPr>
        <p:spPr>
          <a:xfrm>
            <a:off x="410628" y="2380194"/>
            <a:ext cx="240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CHEQUES DE PAGO DIFERIDO</a:t>
            </a:r>
            <a:endParaRPr lang="es-ES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" name="Shape 1043"/>
          <p:cNvSpPr/>
          <p:nvPr/>
        </p:nvSpPr>
        <p:spPr>
          <a:xfrm>
            <a:off x="3640163" y="2381200"/>
            <a:ext cx="5549985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Los cheques de pago diferido son instrumentos de pago que permiten adelantar el cobro del valor a cambio del pago de una tasa de descuento.</a:t>
            </a:r>
          </a:p>
        </p:txBody>
      </p:sp>
      <p:sp>
        <p:nvSpPr>
          <p:cNvPr id="32" name="Shape 1043"/>
          <p:cNvSpPr/>
          <p:nvPr/>
        </p:nvSpPr>
        <p:spPr>
          <a:xfrm>
            <a:off x="3640163" y="3549952"/>
            <a:ext cx="5549985" cy="23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just">
              <a:buClr>
                <a:schemeClr val="bg1">
                  <a:lumMod val="50000"/>
                </a:schemeClr>
              </a:buClr>
              <a:buSzPts val="900"/>
            </a:pPr>
            <a:r>
              <a:rPr lang="es-ES" sz="1600" b="1" dirty="0">
                <a:solidFill>
                  <a:srgbClr val="E6007E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DEL INSTRUMENTO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Propios o de terceros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 $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Pueden librarse hasta 360 días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Operatoria ágil, dinámica y transparente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Tasas competitivas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Canal de financiamiento complementario para las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MIPyMES de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todo el país.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CHEQUES DE PAGO DIFERIDO AVALADOS</a:t>
            </a: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a corto plazo</a:t>
            </a: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0749" y="1963422"/>
            <a:ext cx="875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Evolución de los montos negociados de CHPD Avalados 2017, 2018 y 2019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466007" y="2301159"/>
            <a:ext cx="2257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Montos acumulados </a:t>
            </a:r>
          </a:p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2017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 $14.294 millones</a:t>
            </a:r>
          </a:p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2018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 $21.711 millones</a:t>
            </a:r>
          </a:p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2019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$33.441millones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7196704" y="2494342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76927" y="6624373"/>
            <a:ext cx="2549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propia en base a datos de ALYCS</a:t>
            </a:r>
            <a:endParaRPr lang="es-AR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633120"/>
              </p:ext>
            </p:extLst>
          </p:nvPr>
        </p:nvGraphicFramePr>
        <p:xfrm>
          <a:off x="430749" y="3305358"/>
          <a:ext cx="8831585" cy="318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2832603" y="3467025"/>
            <a:ext cx="142385" cy="277978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3506643" y="3582933"/>
            <a:ext cx="144531" cy="266172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4163869" y="3176500"/>
            <a:ext cx="150763" cy="3061177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836369" y="3012933"/>
            <a:ext cx="147460" cy="322474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5506140" y="3026893"/>
            <a:ext cx="147783" cy="321681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CuadroTexto 29"/>
          <p:cNvSpPr txBox="1"/>
          <p:nvPr/>
        </p:nvSpPr>
        <p:spPr>
          <a:xfrm>
            <a:off x="3824467" y="6646485"/>
            <a:ext cx="2549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propia en base a datos de ALYCS</a:t>
            </a:r>
            <a:endParaRPr lang="es-AR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CHEQUES DE PAGO DIFERIDO AVALADOS</a:t>
            </a: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a corto plazo</a:t>
            </a: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0749" y="1963422"/>
            <a:ext cx="875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Tasas promedios por mes en CHPD Avalados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2017, 2018 y 2019</a:t>
            </a:r>
            <a:endParaRPr lang="es-ES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76927" y="6624373"/>
            <a:ext cx="2549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propia en base a datos de ALYCS</a:t>
            </a:r>
            <a:endParaRPr lang="es-AR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60881"/>
              </p:ext>
            </p:extLst>
          </p:nvPr>
        </p:nvGraphicFramePr>
        <p:xfrm>
          <a:off x="473043" y="2871989"/>
          <a:ext cx="8759400" cy="343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849385" y="4215741"/>
            <a:ext cx="155072" cy="143075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282" y="3883511"/>
            <a:ext cx="160834" cy="17648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918" y="3678518"/>
            <a:ext cx="167223" cy="19628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983" y="3875752"/>
            <a:ext cx="160834" cy="17648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579" y="3677746"/>
            <a:ext cx="167223" cy="19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PAGARÉS AVALADOS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a corto plazo</a:t>
            </a: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57970" y="2298129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9" name="Flecha derecha 28"/>
          <p:cNvSpPr/>
          <p:nvPr/>
        </p:nvSpPr>
        <p:spPr>
          <a:xfrm>
            <a:off x="2637045" y="2357812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0" name="Rectángulo 29"/>
          <p:cNvSpPr/>
          <p:nvPr/>
        </p:nvSpPr>
        <p:spPr>
          <a:xfrm>
            <a:off x="389152" y="2539912"/>
            <a:ext cx="240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PAGARÉS</a:t>
            </a:r>
            <a:endParaRPr lang="es-ES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" name="Shape 1043"/>
          <p:cNvSpPr/>
          <p:nvPr/>
        </p:nvSpPr>
        <p:spPr>
          <a:xfrm>
            <a:off x="3640163" y="2381200"/>
            <a:ext cx="5549985" cy="116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Los pagarés son valores representativos de deuda que pueden ser negociados en el Mercado de Valores siempre que resulten avalados por una entidad de garantía.</a:t>
            </a:r>
          </a:p>
        </p:txBody>
      </p:sp>
      <p:sp>
        <p:nvSpPr>
          <p:cNvPr id="32" name="Shape 1043"/>
          <p:cNvSpPr/>
          <p:nvPr/>
        </p:nvSpPr>
        <p:spPr>
          <a:xfrm>
            <a:off x="3640163" y="3549952"/>
            <a:ext cx="5549985" cy="23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just">
              <a:buClr>
                <a:schemeClr val="bg1">
                  <a:lumMod val="50000"/>
                </a:schemeClr>
              </a:buClr>
              <a:buSzPts val="900"/>
            </a:pPr>
            <a:r>
              <a:rPr lang="es-ES" sz="1600" b="1" dirty="0">
                <a:solidFill>
                  <a:srgbClr val="E6007E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DEL INSTRUMENTO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 $ o en U$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Pueden librarse desde los 180 días y hasta 3 años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Monto mínimo $100.000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Operatoria ágil, dinámica y transparente.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0749" y="1963422"/>
            <a:ext cx="875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Evolución de los montos negociados de Pagaré Avalados en U$ 2017, 2018 y 2019.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988747" y="2552446"/>
            <a:ext cx="2257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2018: U$153.000.000</a:t>
            </a:r>
          </a:p>
        </p:txBody>
      </p:sp>
      <p:sp>
        <p:nvSpPr>
          <p:cNvPr id="16" name="Cheurón 15"/>
          <p:cNvSpPr/>
          <p:nvPr/>
        </p:nvSpPr>
        <p:spPr>
          <a:xfrm>
            <a:off x="6719444" y="2552446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160395" y="6624373"/>
            <a:ext cx="3908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IAMC y </a:t>
            </a:r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CNV - Elaboración </a:t>
            </a:r>
            <a:r>
              <a:rPr lang="es-AR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 en base a datos de </a:t>
            </a:r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ALYCS</a:t>
            </a:r>
            <a:endParaRPr lang="es-AR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PAGARÉS AVALADOS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a corto plazo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988747" y="2993885"/>
            <a:ext cx="2257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En lo que va del 2019, </a:t>
            </a:r>
            <a:endParaRPr lang="es-ES" sz="1400" dirty="0" smtClean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  <a:p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ya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negociaron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U$41.722.699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de Pagarés Avalados. </a:t>
            </a:r>
          </a:p>
        </p:txBody>
      </p:sp>
      <p:sp>
        <p:nvSpPr>
          <p:cNvPr id="17" name="Cheurón 16"/>
          <p:cNvSpPr/>
          <p:nvPr/>
        </p:nvSpPr>
        <p:spPr>
          <a:xfrm>
            <a:off x="6719444" y="2993885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455319"/>
              </p:ext>
            </p:extLst>
          </p:nvPr>
        </p:nvGraphicFramePr>
        <p:xfrm>
          <a:off x="473043" y="2861953"/>
          <a:ext cx="8122317" cy="36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3231792" y="4518212"/>
            <a:ext cx="123850" cy="17020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3804485" y="4367605"/>
            <a:ext cx="143573" cy="18544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4378171" y="2643886"/>
            <a:ext cx="151475" cy="357975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951058" y="2647502"/>
            <a:ext cx="151475" cy="357975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5523945" y="3466488"/>
            <a:ext cx="138385" cy="2753792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4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0749" y="1963422"/>
            <a:ext cx="875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Tasas promedios por mes de Pagaré Avalados en U$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2017, 2018 Y 2019</a:t>
            </a:r>
            <a:endParaRPr lang="es-ES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76927" y="6624373"/>
            <a:ext cx="2549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propia en base a datos de ALYCS</a:t>
            </a:r>
            <a:endParaRPr lang="es-AR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PAGARÉS AVALADOS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a corto plazo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600735"/>
              </p:ext>
            </p:extLst>
          </p:nvPr>
        </p:nvGraphicFramePr>
        <p:xfrm>
          <a:off x="441427" y="2653048"/>
          <a:ext cx="8899804" cy="374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853329" y="4129053"/>
            <a:ext cx="158812" cy="160256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3528640" y="4129053"/>
            <a:ext cx="148288" cy="160623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4202091" y="3963838"/>
            <a:ext cx="157021" cy="176930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873859" y="4649272"/>
            <a:ext cx="161779" cy="1083869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5556043" y="5537916"/>
            <a:ext cx="155195" cy="19369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09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SIMPLE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</a:t>
            </a:r>
            <a:r>
              <a:rPr lang="es-ES" sz="2700" dirty="0" smtClean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mediano y largo plazo</a:t>
            </a:r>
            <a:endParaRPr lang="es-ES" sz="2700" dirty="0">
              <a:solidFill>
                <a:srgbClr val="1A38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57970" y="2298129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9" name="Flecha derecha 28"/>
          <p:cNvSpPr/>
          <p:nvPr/>
        </p:nvSpPr>
        <p:spPr>
          <a:xfrm>
            <a:off x="2637045" y="2357812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0" name="Rectángulo 29"/>
          <p:cNvSpPr/>
          <p:nvPr/>
        </p:nvSpPr>
        <p:spPr>
          <a:xfrm>
            <a:off x="410628" y="2508984"/>
            <a:ext cx="240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ON SIMPLE</a:t>
            </a:r>
            <a:endParaRPr lang="es-ES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" name="Shape 1043"/>
          <p:cNvSpPr/>
          <p:nvPr/>
        </p:nvSpPr>
        <p:spPr>
          <a:xfrm>
            <a:off x="3640163" y="2381200"/>
            <a:ext cx="5549985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MIPyMES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 todo el país pueden recurrir al Mercado de Capitales para financiar sus proyectos productivos, mediante un nuevo procedimiento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:.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791246" y="3257564"/>
            <a:ext cx="539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Más </a:t>
            </a:r>
            <a:r>
              <a:rPr lang="es-ES" sz="1600" b="1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AGIL</a:t>
            </a:r>
            <a:r>
              <a:rPr lang="es-ES" sz="1600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con un formato estandarizado y un proceso de emisión especial y a medida.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804928" y="3932374"/>
            <a:ext cx="5385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Menores </a:t>
            </a:r>
            <a:r>
              <a:rPr lang="es-ES" sz="1600" b="1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COSTOS</a:t>
            </a:r>
            <a:r>
              <a:rPr lang="es-ES" sz="1600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reducen los gastos de estructuración, los derechos del mercado y el costo de las publicaciones (respecto de la ON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tradicional)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91246" y="4853406"/>
            <a:ext cx="539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Más </a:t>
            </a:r>
            <a:r>
              <a:rPr lang="es-ES" sz="1600" b="1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EFICIENTE</a:t>
            </a:r>
            <a:r>
              <a:rPr lang="es-ES" sz="1600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estructura la emisión en función del flujo de fondos y las necesidades de la empresa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.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804929" y="5528216"/>
            <a:ext cx="5385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Más </a:t>
            </a:r>
            <a:r>
              <a:rPr lang="es-ES" sz="1600" b="1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SIMPLE</a:t>
            </a:r>
            <a:r>
              <a:rPr lang="es-ES" sz="1600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simplifica la información que debe presentar la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MIPyME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,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una vez autorizada la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cotización.</a:t>
            </a:r>
            <a:endParaRPr lang="es-ES" sz="1600" b="1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09655" y="3805279"/>
            <a:ext cx="295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4E519F"/>
                </a:solidFill>
                <a:latin typeface="Montserrat Medium"/>
                <a:cs typeface="Arial" panose="020B0604020202020204" pitchFamily="34" charset="0"/>
              </a:rPr>
              <a:t>100% DE LA EMISIÓN GARANTIZADA POR UNA ENTIDAD DE GARANTIA</a:t>
            </a:r>
            <a:endParaRPr lang="es-ES" sz="1600" b="1" dirty="0">
              <a:solidFill>
                <a:srgbClr val="4E519F"/>
              </a:solidFill>
              <a:latin typeface="Montserrat Medium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SIMPLE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</a:t>
            </a:r>
            <a:r>
              <a:rPr lang="es-ES" sz="2700" dirty="0" smtClean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mediano y largo plazo</a:t>
            </a:r>
            <a:endParaRPr lang="es-ES" sz="2700" dirty="0">
              <a:solidFill>
                <a:srgbClr val="1A38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18187" y="2444724"/>
            <a:ext cx="2496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La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MiPyme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contacta con una SGR o Fondo de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Garantía.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18" name="Shape 940"/>
          <p:cNvSpPr/>
          <p:nvPr/>
        </p:nvSpPr>
        <p:spPr>
          <a:xfrm>
            <a:off x="565462" y="2308379"/>
            <a:ext cx="1022125" cy="998725"/>
          </a:xfrm>
          <a:prstGeom prst="ellipse">
            <a:avLst/>
          </a:prstGeom>
          <a:solidFill>
            <a:srgbClr val="4E519F"/>
          </a:solidFill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endParaRPr sz="14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958"/>
          <p:cNvSpPr txBox="1"/>
          <p:nvPr/>
        </p:nvSpPr>
        <p:spPr>
          <a:xfrm>
            <a:off x="796062" y="2615258"/>
            <a:ext cx="560924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>
              <a:buClr>
                <a:srgbClr val="0C8DCC"/>
              </a:buClr>
              <a:buSzPts val="1400"/>
              <a:buFont typeface="Montserrat"/>
              <a:buNone/>
            </a:pPr>
            <a:r>
              <a:rPr lang="en-GB" sz="20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0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97133" y="3718945"/>
            <a:ext cx="251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La SGR o FGP asesora y califica a la Pyme para la emisión.</a:t>
            </a:r>
          </a:p>
        </p:txBody>
      </p:sp>
      <p:sp>
        <p:nvSpPr>
          <p:cNvPr id="23" name="Shape 940"/>
          <p:cNvSpPr/>
          <p:nvPr/>
        </p:nvSpPr>
        <p:spPr>
          <a:xfrm>
            <a:off x="544409" y="3582600"/>
            <a:ext cx="1022125" cy="998725"/>
          </a:xfrm>
          <a:prstGeom prst="ellipse">
            <a:avLst/>
          </a:prstGeom>
          <a:solidFill>
            <a:srgbClr val="4E519F"/>
          </a:solidFill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endParaRPr sz="14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958"/>
          <p:cNvSpPr txBox="1"/>
          <p:nvPr/>
        </p:nvSpPr>
        <p:spPr>
          <a:xfrm>
            <a:off x="775009" y="3889479"/>
            <a:ext cx="560924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>
              <a:buClr>
                <a:srgbClr val="0C8DCC"/>
              </a:buClr>
              <a:buSzPts val="1400"/>
              <a:buFont typeface="Montserrat"/>
              <a:buNone/>
            </a:pPr>
            <a:r>
              <a:rPr lang="en-GB" sz="20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0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797134" y="5017195"/>
            <a:ext cx="2517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presenta la documentación en la CNV y se autoriza la Oferta Púbica.</a:t>
            </a:r>
          </a:p>
        </p:txBody>
      </p:sp>
      <p:sp>
        <p:nvSpPr>
          <p:cNvPr id="34" name="Shape 940"/>
          <p:cNvSpPr/>
          <p:nvPr/>
        </p:nvSpPr>
        <p:spPr>
          <a:xfrm>
            <a:off x="544409" y="4880850"/>
            <a:ext cx="1022125" cy="998725"/>
          </a:xfrm>
          <a:prstGeom prst="ellipse">
            <a:avLst/>
          </a:prstGeom>
          <a:solidFill>
            <a:srgbClr val="4E519F"/>
          </a:solidFill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endParaRPr sz="14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958"/>
          <p:cNvSpPr txBox="1"/>
          <p:nvPr/>
        </p:nvSpPr>
        <p:spPr>
          <a:xfrm>
            <a:off x="775009" y="5187729"/>
            <a:ext cx="560924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>
              <a:buClr>
                <a:srgbClr val="0C8DCC"/>
              </a:buClr>
              <a:buSzPts val="1400"/>
              <a:buFont typeface="Montserrat"/>
              <a:buNone/>
            </a:pPr>
            <a:r>
              <a:rPr lang="en-GB" sz="20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0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6529231" y="2420118"/>
            <a:ext cx="2660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coloca la ON en el mercado. Los inversores ofertan y se define la tasa de interés .</a:t>
            </a:r>
          </a:p>
        </p:txBody>
      </p:sp>
      <p:sp>
        <p:nvSpPr>
          <p:cNvPr id="37" name="Shape 940"/>
          <p:cNvSpPr/>
          <p:nvPr/>
        </p:nvSpPr>
        <p:spPr>
          <a:xfrm>
            <a:off x="5276506" y="2283773"/>
            <a:ext cx="1022125" cy="998725"/>
          </a:xfrm>
          <a:prstGeom prst="ellipse">
            <a:avLst/>
          </a:prstGeom>
          <a:solidFill>
            <a:srgbClr val="4E519F"/>
          </a:solidFill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endParaRPr sz="14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958"/>
          <p:cNvSpPr txBox="1"/>
          <p:nvPr/>
        </p:nvSpPr>
        <p:spPr>
          <a:xfrm>
            <a:off x="5507106" y="2590652"/>
            <a:ext cx="560924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>
              <a:buClr>
                <a:srgbClr val="0C8DCC"/>
              </a:buClr>
              <a:buSzPts val="1400"/>
              <a:buFont typeface="Montserrat"/>
              <a:buNone/>
            </a:pPr>
            <a:r>
              <a:rPr lang="en-GB" sz="20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0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508177" y="3823129"/>
            <a:ext cx="2681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SE OBTIENEN LOS FONDOS.</a:t>
            </a:r>
          </a:p>
        </p:txBody>
      </p:sp>
      <p:sp>
        <p:nvSpPr>
          <p:cNvPr id="40" name="Shape 940"/>
          <p:cNvSpPr/>
          <p:nvPr/>
        </p:nvSpPr>
        <p:spPr>
          <a:xfrm>
            <a:off x="5255453" y="3557994"/>
            <a:ext cx="1022125" cy="998725"/>
          </a:xfrm>
          <a:prstGeom prst="ellipse">
            <a:avLst/>
          </a:prstGeom>
          <a:solidFill>
            <a:srgbClr val="4E519F"/>
          </a:solidFill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endParaRPr sz="14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958"/>
          <p:cNvSpPr txBox="1"/>
          <p:nvPr/>
        </p:nvSpPr>
        <p:spPr>
          <a:xfrm>
            <a:off x="5486053" y="3864873"/>
            <a:ext cx="560924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>
              <a:buClr>
                <a:srgbClr val="0C8DCC"/>
              </a:buClr>
              <a:buSzPts val="1400"/>
              <a:buFont typeface="Montserrat"/>
              <a:buNone/>
            </a:pPr>
            <a:r>
              <a:rPr lang="en-GB" sz="20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0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SIMPLE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</a:t>
            </a:r>
            <a:r>
              <a:rPr lang="es-ES" sz="2700" dirty="0" smtClean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mediano y largo plazo</a:t>
            </a:r>
            <a:endParaRPr lang="es-ES" sz="2700" dirty="0">
              <a:solidFill>
                <a:srgbClr val="1A38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2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30749" y="1963422"/>
            <a:ext cx="875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Resumen ON Simples emitidas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1º semestre 2019</a:t>
            </a:r>
            <a:endParaRPr lang="es-ES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014881" y="6627168"/>
            <a:ext cx="2704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propia en base a datos de la CNV</a:t>
            </a:r>
            <a:endParaRPr lang="es-AR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89516"/>
              </p:ext>
            </p:extLst>
          </p:nvPr>
        </p:nvGraphicFramePr>
        <p:xfrm>
          <a:off x="2236633" y="2937187"/>
          <a:ext cx="5740400" cy="228600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386882"/>
                <a:gridCol w="3353518"/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 dirty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Total negociado en </a:t>
                      </a:r>
                      <a:r>
                        <a:rPr lang="es-ES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$: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5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$169.538.480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519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 dirty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Total negociado en </a:t>
                      </a:r>
                      <a:r>
                        <a:rPr lang="es-ES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USD: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U$28.832.500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 dirty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Plazo promedio ON en </a:t>
                      </a:r>
                      <a:r>
                        <a:rPr lang="es-ES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$: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5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32,5 meses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519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 dirty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Plazo promedio ON en </a:t>
                      </a:r>
                      <a:r>
                        <a:rPr lang="es-ES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USD: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26 </a:t>
                      </a:r>
                      <a:r>
                        <a:rPr lang="es-E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Montserrat Medium"/>
                        </a:rPr>
                        <a:t>meses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2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FACTURA DE CRÉDITO ELECTRÓNICA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Financiamiento </a:t>
            </a:r>
            <a:r>
              <a:rPr lang="es-ES" sz="2700" dirty="0" smtClean="0">
                <a:solidFill>
                  <a:srgbClr val="1A38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mediano plazo</a:t>
            </a:r>
            <a:endParaRPr lang="es-ES" sz="2700" dirty="0">
              <a:solidFill>
                <a:srgbClr val="1A38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23" b="30281"/>
          <a:stretch/>
        </p:blipFill>
        <p:spPr bwMode="auto">
          <a:xfrm>
            <a:off x="3385037" y="3114542"/>
            <a:ext cx="1299087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heurón 9"/>
          <p:cNvSpPr/>
          <p:nvPr/>
        </p:nvSpPr>
        <p:spPr>
          <a:xfrm>
            <a:off x="1471560" y="2333337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31212" y="2268942"/>
            <a:ext cx="22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Régimen </a:t>
            </a:r>
            <a:r>
              <a:rPr lang="es-AR" b="1" dirty="0" smtClean="0">
                <a:solidFill>
                  <a:srgbClr val="FF0066"/>
                </a:solidFill>
              </a:rPr>
              <a:t>Obligatorio</a:t>
            </a:r>
            <a:endParaRPr lang="es-AR" b="1" dirty="0">
              <a:solidFill>
                <a:srgbClr val="FF0066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6217418" y="2394547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77070" y="2343031"/>
            <a:ext cx="22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Régimen </a:t>
            </a:r>
            <a:r>
              <a:rPr lang="es-AR" b="1" dirty="0" smtClean="0">
                <a:solidFill>
                  <a:srgbClr val="FF0066"/>
                </a:solidFill>
              </a:rPr>
              <a:t>Voluntario</a:t>
            </a:r>
            <a:endParaRPr lang="es-AR" b="1" dirty="0">
              <a:solidFill>
                <a:srgbClr val="FF00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58" y="3076397"/>
            <a:ext cx="883818" cy="989228"/>
          </a:xfrm>
          <a:prstGeom prst="rect">
            <a:avLst/>
          </a:prstGeom>
        </p:spPr>
      </p:pic>
      <p:sp>
        <p:nvSpPr>
          <p:cNvPr id="16" name="Shape 1054"/>
          <p:cNvSpPr txBox="1"/>
          <p:nvPr/>
        </p:nvSpPr>
        <p:spPr>
          <a:xfrm>
            <a:off x="295193" y="4127315"/>
            <a:ext cx="1684348" cy="3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PROVEEDORES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GRAN EMPRESA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7" name="Shape 1054"/>
          <p:cNvSpPr txBox="1"/>
          <p:nvPr/>
        </p:nvSpPr>
        <p:spPr>
          <a:xfrm>
            <a:off x="3522672" y="3965038"/>
            <a:ext cx="1048459" cy="3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MIPyMES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48066" r="18737" b="44729"/>
          <a:stretch/>
        </p:blipFill>
        <p:spPr>
          <a:xfrm flipH="1">
            <a:off x="1570961" y="3596331"/>
            <a:ext cx="2097163" cy="391886"/>
          </a:xfrm>
          <a:prstGeom prst="rect">
            <a:avLst/>
          </a:prstGeom>
        </p:spPr>
      </p:pic>
      <p:sp>
        <p:nvSpPr>
          <p:cNvPr id="20" name="22 Rectángulo"/>
          <p:cNvSpPr>
            <a:spLocks noChangeArrowheads="1"/>
          </p:cNvSpPr>
          <p:nvPr/>
        </p:nvSpPr>
        <p:spPr bwMode="auto">
          <a:xfrm flipH="1">
            <a:off x="1831212" y="3209143"/>
            <a:ext cx="1510624" cy="5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 </a:t>
            </a:r>
          </a:p>
          <a:p>
            <a:pPr marL="0" indent="0"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o Servicio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255" y="4061815"/>
            <a:ext cx="495000" cy="64125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r="29019" b="37814"/>
          <a:stretch/>
        </p:blipFill>
        <p:spPr bwMode="auto">
          <a:xfrm>
            <a:off x="3709115" y="4813065"/>
            <a:ext cx="669701" cy="7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hape 1054"/>
          <p:cNvSpPr txBox="1"/>
          <p:nvPr/>
        </p:nvSpPr>
        <p:spPr>
          <a:xfrm>
            <a:off x="2123525" y="4729188"/>
            <a:ext cx="1048459" cy="3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FCE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4" name="Shape 1054"/>
          <p:cNvSpPr txBox="1"/>
          <p:nvPr/>
        </p:nvSpPr>
        <p:spPr>
          <a:xfrm>
            <a:off x="3216649" y="5549370"/>
            <a:ext cx="1654632" cy="60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Aplica como CONTRAGARANTÍA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para una SGR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23" b="30281"/>
          <a:stretch/>
        </p:blipFill>
        <p:spPr bwMode="auto">
          <a:xfrm>
            <a:off x="8262356" y="3019912"/>
            <a:ext cx="1299087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48066" r="18737" b="44729"/>
          <a:stretch/>
        </p:blipFill>
        <p:spPr>
          <a:xfrm flipH="1">
            <a:off x="6577070" y="3501701"/>
            <a:ext cx="2097163" cy="391886"/>
          </a:xfrm>
          <a:prstGeom prst="rect">
            <a:avLst/>
          </a:prstGeom>
        </p:spPr>
      </p:pic>
      <p:sp>
        <p:nvSpPr>
          <p:cNvPr id="27" name="22 Rectángulo"/>
          <p:cNvSpPr>
            <a:spLocks noChangeArrowheads="1"/>
          </p:cNvSpPr>
          <p:nvPr/>
        </p:nvSpPr>
        <p:spPr bwMode="auto">
          <a:xfrm flipH="1">
            <a:off x="6837321" y="3114513"/>
            <a:ext cx="1510624" cy="5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 </a:t>
            </a:r>
          </a:p>
          <a:p>
            <a:pPr marL="0" indent="0" algn="ctr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o Servicio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331" y="3981431"/>
            <a:ext cx="495000" cy="64125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r="29019" b="37814"/>
          <a:stretch/>
        </p:blipFill>
        <p:spPr bwMode="auto">
          <a:xfrm>
            <a:off x="8568519" y="4714361"/>
            <a:ext cx="669701" cy="7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Shape 1054"/>
          <p:cNvSpPr txBox="1"/>
          <p:nvPr/>
        </p:nvSpPr>
        <p:spPr>
          <a:xfrm>
            <a:off x="7086601" y="4627792"/>
            <a:ext cx="1048459" cy="3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FCE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1" name="Shape 1054"/>
          <p:cNvSpPr txBox="1"/>
          <p:nvPr/>
        </p:nvSpPr>
        <p:spPr>
          <a:xfrm>
            <a:off x="8076053" y="5476424"/>
            <a:ext cx="1654632" cy="68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Instrumento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susceptible a AVAL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de SGR</a:t>
            </a:r>
            <a:endParaRPr sz="1200" b="1" i="0" u="none" strike="noStrike" cap="none" dirty="0" smtClean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Shape 1054"/>
          <p:cNvSpPr txBox="1"/>
          <p:nvPr/>
        </p:nvSpPr>
        <p:spPr>
          <a:xfrm>
            <a:off x="8448566" y="3885333"/>
            <a:ext cx="1048459" cy="3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MIPyMES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23" b="30281"/>
          <a:stretch/>
        </p:blipFill>
        <p:spPr bwMode="auto">
          <a:xfrm>
            <a:off x="5456396" y="3055259"/>
            <a:ext cx="1299087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Shape 1054"/>
          <p:cNvSpPr txBox="1"/>
          <p:nvPr/>
        </p:nvSpPr>
        <p:spPr>
          <a:xfrm>
            <a:off x="5642606" y="3920680"/>
            <a:ext cx="1048459" cy="3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MIPyMES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5074276" y="3019912"/>
            <a:ext cx="0" cy="19899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upo 51"/>
          <p:cNvGrpSpPr/>
          <p:nvPr/>
        </p:nvGrpSpPr>
        <p:grpSpPr>
          <a:xfrm>
            <a:off x="2629529" y="5125356"/>
            <a:ext cx="755508" cy="270456"/>
            <a:chOff x="2629529" y="5125356"/>
            <a:chExt cx="755508" cy="270456"/>
          </a:xfrm>
        </p:grpSpPr>
        <p:cxnSp>
          <p:nvCxnSpPr>
            <p:cNvPr id="47" name="Conector recto de flecha 46"/>
            <p:cNvCxnSpPr/>
            <p:nvPr/>
          </p:nvCxnSpPr>
          <p:spPr>
            <a:xfrm>
              <a:off x="2629529" y="5383715"/>
              <a:ext cx="755508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 flipV="1">
              <a:off x="2629529" y="5125356"/>
              <a:ext cx="0" cy="27045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/>
          <p:cNvGrpSpPr/>
          <p:nvPr/>
        </p:nvGrpSpPr>
        <p:grpSpPr>
          <a:xfrm>
            <a:off x="7610830" y="4933942"/>
            <a:ext cx="837736" cy="303754"/>
            <a:chOff x="7610830" y="4933942"/>
            <a:chExt cx="837736" cy="303754"/>
          </a:xfrm>
        </p:grpSpPr>
        <p:cxnSp>
          <p:nvCxnSpPr>
            <p:cNvPr id="57" name="Conector recto de flecha 56"/>
            <p:cNvCxnSpPr/>
            <p:nvPr/>
          </p:nvCxnSpPr>
          <p:spPr>
            <a:xfrm flipV="1">
              <a:off x="7617557" y="4933942"/>
              <a:ext cx="0" cy="286229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7610830" y="5237696"/>
              <a:ext cx="837736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2 Rectángulo"/>
          <p:cNvSpPr>
            <a:spLocks noChangeArrowheads="1"/>
          </p:cNvSpPr>
          <p:nvPr/>
        </p:nvSpPr>
        <p:spPr bwMode="auto">
          <a:xfrm>
            <a:off x="2131721" y="584760"/>
            <a:ext cx="737288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AR" altLang="es-AR" sz="2600" kern="0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</a:rPr>
              <a:t>¿Qué instituciones integran el </a:t>
            </a:r>
            <a:r>
              <a:rPr lang="es-AR" altLang="es-AR" sz="26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SISTEMA DE GARANTÍA</a:t>
            </a:r>
            <a:r>
              <a:rPr lang="es-AR" altLang="es-AR" sz="2600" b="1" kern="0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</a:rPr>
              <a:t> </a:t>
            </a:r>
            <a:r>
              <a:rPr lang="es-AR" altLang="es-AR" sz="2600" kern="0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</a:rPr>
              <a:t>en la Argentina?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9762" y="217705"/>
            <a:ext cx="1721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 smtClean="0">
                <a:solidFill>
                  <a:srgbClr val="4E519F"/>
                </a:solidFill>
                <a:latin typeface="Montserrat Black" panose="020B0604020202020204" charset="0"/>
                <a:cs typeface="Arial" panose="020B0604020202020204" pitchFamily="34" charset="0"/>
              </a:rPr>
              <a:t>01</a:t>
            </a:r>
            <a:endParaRPr lang="es-ES" sz="10000" b="1" dirty="0">
              <a:solidFill>
                <a:srgbClr val="4E519F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cxnSp>
        <p:nvCxnSpPr>
          <p:cNvPr id="11" name="Shape 988"/>
          <p:cNvCxnSpPr/>
          <p:nvPr/>
        </p:nvCxnSpPr>
        <p:spPr>
          <a:xfrm>
            <a:off x="1981514" y="584760"/>
            <a:ext cx="1832" cy="897105"/>
          </a:xfrm>
          <a:prstGeom prst="straightConnector1">
            <a:avLst/>
          </a:prstGeom>
          <a:noFill/>
          <a:ln w="9525" cap="flat" cmpd="sng">
            <a:solidFill>
              <a:srgbClr val="4E5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Rectángulo 24"/>
          <p:cNvSpPr/>
          <p:nvPr/>
        </p:nvSpPr>
        <p:spPr>
          <a:xfrm>
            <a:off x="1501801" y="2641915"/>
            <a:ext cx="2670955" cy="189879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5400000">
            <a:off x="2373143" y="4284949"/>
            <a:ext cx="907243" cy="964183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58713" y="3112274"/>
            <a:ext cx="235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FONDOS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DE GARANTÍA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PÚBLICOS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749682" y="2641915"/>
            <a:ext cx="2670955" cy="189879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 rot="5400000">
            <a:off x="6621024" y="4284949"/>
            <a:ext cx="907243" cy="964183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5906594" y="3112274"/>
            <a:ext cx="235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SOCIEDADES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DE GARANTÍA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RECÍPROCA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14" name="Shape 1054"/>
          <p:cNvSpPr txBox="1"/>
          <p:nvPr/>
        </p:nvSpPr>
        <p:spPr>
          <a:xfrm>
            <a:off x="801693" y="416201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NÚMEROS EN EL SISTEMA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Shape 1053"/>
          <p:cNvSpPr txBox="1"/>
          <p:nvPr/>
        </p:nvSpPr>
        <p:spPr>
          <a:xfrm>
            <a:off x="473043" y="796113"/>
            <a:ext cx="83905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AVALES EN EL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MERCADO BANCARIO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9" name="Shape 1033"/>
          <p:cNvCxnSpPr/>
          <p:nvPr/>
        </p:nvCxnSpPr>
        <p:spPr>
          <a:xfrm flipH="1">
            <a:off x="473043" y="1391566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17" name="Shape 944"/>
          <p:cNvSpPr txBox="1"/>
          <p:nvPr/>
        </p:nvSpPr>
        <p:spPr>
          <a:xfrm>
            <a:off x="512354" y="1761253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18" name="Shape 944"/>
          <p:cNvSpPr txBox="1"/>
          <p:nvPr/>
        </p:nvSpPr>
        <p:spPr>
          <a:xfrm>
            <a:off x="551439" y="4520922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3" name="2 Rectángulo"/>
          <p:cNvSpPr/>
          <p:nvPr/>
        </p:nvSpPr>
        <p:spPr>
          <a:xfrm>
            <a:off x="3968970" y="6627168"/>
            <a:ext cx="18325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altLang="es-AR" sz="9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altLang="es-AR" sz="9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Sepyme – junio  2019 </a:t>
            </a:r>
            <a:endParaRPr lang="es-AR" altLang="es-AR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396248" y="2488126"/>
            <a:ext cx="3467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$29.759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millones de pesos en garantías vigentes en el Mercado Bancario.</a:t>
            </a:r>
          </a:p>
        </p:txBody>
      </p:sp>
      <p:sp>
        <p:nvSpPr>
          <p:cNvPr id="27" name="Cheurón 26"/>
          <p:cNvSpPr/>
          <p:nvPr/>
        </p:nvSpPr>
        <p:spPr>
          <a:xfrm>
            <a:off x="5029200" y="2522894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396248" y="3304029"/>
            <a:ext cx="3467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Las SGR operan con </a:t>
            </a:r>
            <a:r>
              <a:rPr lang="es-ES" sz="1600" dirty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37 Bancos del país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, públicos y privados</a:t>
            </a:r>
          </a:p>
        </p:txBody>
      </p:sp>
      <p:sp>
        <p:nvSpPr>
          <p:cNvPr id="25" name="Cheurón 24"/>
          <p:cNvSpPr/>
          <p:nvPr/>
        </p:nvSpPr>
        <p:spPr>
          <a:xfrm>
            <a:off x="5029200" y="3338797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396247" y="4081807"/>
            <a:ext cx="3467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Las SGR permiten a las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MIPyMES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ingresar al sistema financiero o mejorar las condiciones de plazo y/o tasa de financiamiento.</a:t>
            </a:r>
          </a:p>
        </p:txBody>
      </p:sp>
      <p:sp>
        <p:nvSpPr>
          <p:cNvPr id="37" name="Cheurón 36"/>
          <p:cNvSpPr/>
          <p:nvPr/>
        </p:nvSpPr>
        <p:spPr>
          <a:xfrm>
            <a:off x="5029200" y="4116575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6247" y="5326259"/>
            <a:ext cx="3467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4E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s-ES" b="1" dirty="0">
                <a:solidFill>
                  <a:srgbClr val="4E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FACILITA LA INCLUSIÓN </a:t>
            </a:r>
            <a:r>
              <a:rPr lang="es-ES" b="1" dirty="0" smtClean="0">
                <a:solidFill>
                  <a:srgbClr val="4E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FINANCIERA”</a:t>
            </a:r>
            <a:endParaRPr lang="es-ES" b="1" dirty="0">
              <a:solidFill>
                <a:srgbClr val="4E5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r="28341"/>
          <a:stretch/>
        </p:blipFill>
        <p:spPr>
          <a:xfrm>
            <a:off x="993268" y="1564741"/>
            <a:ext cx="2834590" cy="489229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Shape 1053"/>
          <p:cNvSpPr txBox="1"/>
          <p:nvPr/>
        </p:nvSpPr>
        <p:spPr>
          <a:xfrm>
            <a:off x="473043" y="796113"/>
            <a:ext cx="83905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CONTRAGARANTÍAS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FLEXIBLES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9" name="Shape 1033"/>
          <p:cNvCxnSpPr/>
          <p:nvPr/>
        </p:nvCxnSpPr>
        <p:spPr>
          <a:xfrm flipH="1">
            <a:off x="473043" y="1391566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17" name="Shape 944"/>
          <p:cNvSpPr txBox="1"/>
          <p:nvPr/>
        </p:nvSpPr>
        <p:spPr>
          <a:xfrm>
            <a:off x="512354" y="1761253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18" name="Shape 944"/>
          <p:cNvSpPr txBox="1"/>
          <p:nvPr/>
        </p:nvSpPr>
        <p:spPr>
          <a:xfrm>
            <a:off x="551439" y="4520922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18953" y="1906821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FIANZA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27" name="Cheurón 26"/>
          <p:cNvSpPr/>
          <p:nvPr/>
        </p:nvSpPr>
        <p:spPr>
          <a:xfrm>
            <a:off x="4449650" y="1921045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" y="4285497"/>
            <a:ext cx="1377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7" y="1854433"/>
            <a:ext cx="1670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3 Conector recto de flecha"/>
          <p:cNvCxnSpPr/>
          <p:nvPr/>
        </p:nvCxnSpPr>
        <p:spPr>
          <a:xfrm rot="5400000" flipH="1">
            <a:off x="602456" y="3781467"/>
            <a:ext cx="1178560" cy="5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4 Rectángulo"/>
          <p:cNvSpPr/>
          <p:nvPr/>
        </p:nvSpPr>
        <p:spPr>
          <a:xfrm>
            <a:off x="1362417" y="350451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AR" sz="1600" dirty="0" smtClean="0">
                <a:solidFill>
                  <a:srgbClr val="0070C0"/>
                </a:solidFill>
                <a:latin typeface="Montserrat Medium"/>
                <a:cs typeface="Arial" panose="020B0604020202020204" pitchFamily="34" charset="0"/>
              </a:rPr>
              <a:t>CONTRAGARANTÍAS</a:t>
            </a:r>
          </a:p>
          <a:p>
            <a:r>
              <a:rPr lang="es-AR" sz="1600" dirty="0" smtClean="0">
                <a:solidFill>
                  <a:srgbClr val="0070C0"/>
                </a:solidFill>
                <a:latin typeface="Montserrat Medium"/>
                <a:cs typeface="Arial" panose="020B0604020202020204" pitchFamily="34" charset="0"/>
              </a:rPr>
              <a:t>HABITUALES</a:t>
            </a:r>
            <a:endParaRPr lang="es-AR" sz="1600" dirty="0">
              <a:solidFill>
                <a:srgbClr val="0070C0"/>
              </a:solidFill>
              <a:latin typeface="Montserrat Medium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718953" y="2327902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PRENDA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34" name="Cheurón 33"/>
          <p:cNvSpPr/>
          <p:nvPr/>
        </p:nvSpPr>
        <p:spPr>
          <a:xfrm>
            <a:off x="4449650" y="2342126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718953" y="2751481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HIPOTECA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36" name="Cheurón 35"/>
          <p:cNvSpPr/>
          <p:nvPr/>
        </p:nvSpPr>
        <p:spPr>
          <a:xfrm>
            <a:off x="4449650" y="2765705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718952" y="3178150"/>
            <a:ext cx="4927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CESIÓN DE FACTURA / FACTURA DE CRÉDITO ELECTRÓNICA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40" name="Cheurón 39"/>
          <p:cNvSpPr/>
          <p:nvPr/>
        </p:nvSpPr>
        <p:spPr>
          <a:xfrm>
            <a:off x="4449650" y="3192374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718953" y="3627142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CESIÓN DE CONTRATO FT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42" name="Cheurón 41"/>
          <p:cNvSpPr/>
          <p:nvPr/>
        </p:nvSpPr>
        <p:spPr>
          <a:xfrm>
            <a:off x="4449650" y="3641366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4731832" y="3935142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WARRANTS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44" name="Cheurón 43"/>
          <p:cNvSpPr/>
          <p:nvPr/>
        </p:nvSpPr>
        <p:spPr>
          <a:xfrm>
            <a:off x="4449650" y="3988003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4718953" y="4387590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CUPONES TARJETAS DE CRÉDITO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46" name="Cheurón 45"/>
          <p:cNvSpPr/>
          <p:nvPr/>
        </p:nvSpPr>
        <p:spPr>
          <a:xfrm>
            <a:off x="4449650" y="4401814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718953" y="4810825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CERTIFICADOS DE AVANCE DE OBRA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48" name="Cheurón 47"/>
          <p:cNvSpPr/>
          <p:nvPr/>
        </p:nvSpPr>
        <p:spPr>
          <a:xfrm>
            <a:off x="4449650" y="4825049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718953" y="5183219"/>
            <a:ext cx="34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TÍTULOS PÚBLICOS O ACCIONES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50" name="Cheurón 49"/>
          <p:cNvSpPr/>
          <p:nvPr/>
        </p:nvSpPr>
        <p:spPr>
          <a:xfrm>
            <a:off x="4449650" y="5197443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1" name="Shape 1054"/>
          <p:cNvSpPr txBox="1"/>
          <p:nvPr/>
        </p:nvSpPr>
        <p:spPr>
          <a:xfrm>
            <a:off x="801693" y="416201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NÚMEROS EN EL SISTEMA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551439" y="5668857"/>
            <a:ext cx="8681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De acuerdo a la Ley 24.467 Art 71. </a:t>
            </a:r>
          </a:p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“… La SGR podrá exceptuar del requisito de contragarantías a tipos determinados de operaciones con carácter general, así como a operaciones particulares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”.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Montserrat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hape 1054"/>
          <p:cNvSpPr txBox="1"/>
          <p:nvPr/>
        </p:nvSpPr>
        <p:spPr>
          <a:xfrm>
            <a:off x="801693" y="416201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NÚMEROS EN EL SISTEMA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Shape 1053"/>
          <p:cNvSpPr txBox="1"/>
          <p:nvPr/>
        </p:nvSpPr>
        <p:spPr>
          <a:xfrm>
            <a:off x="473043" y="796113"/>
            <a:ext cx="83905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LIMITES DE GARANTÍAS POR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MIPYME</a:t>
            </a:r>
            <a:r>
              <a:rPr lang="es-ES" sz="2700" b="1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lang="es-ES" sz="2700" b="1" dirty="0">
              <a:solidFill>
                <a:srgbClr val="254F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8" name="Shape 1033"/>
          <p:cNvCxnSpPr/>
          <p:nvPr/>
        </p:nvCxnSpPr>
        <p:spPr>
          <a:xfrm flipH="1">
            <a:off x="473043" y="1391566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Cheurón 8"/>
          <p:cNvSpPr/>
          <p:nvPr/>
        </p:nvSpPr>
        <p:spPr>
          <a:xfrm>
            <a:off x="531775" y="2152865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91427" y="2101349"/>
            <a:ext cx="79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El limite máximo de garantías por pyme es del 5% del Fondo de Riesgo de la SGR. 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1374915" y="3022158"/>
            <a:ext cx="632011" cy="67167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2" name="CuadroTexto 11"/>
          <p:cNvSpPr txBox="1"/>
          <p:nvPr/>
        </p:nvSpPr>
        <p:spPr>
          <a:xfrm>
            <a:off x="2144332" y="3115937"/>
            <a:ext cx="561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PRÉSTAMOS SINDICADOS </a:t>
            </a:r>
          </a:p>
          <a:p>
            <a:r>
              <a:rPr lang="es-AR" dirty="0" smtClean="0">
                <a:solidFill>
                  <a:schemeClr val="bg1">
                    <a:lumMod val="50000"/>
                  </a:schemeClr>
                </a:solidFill>
              </a:rPr>
              <a:t>Posibilidad de acuerdo entre entidades de garantías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1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Shape 1053"/>
          <p:cNvSpPr txBox="1"/>
          <p:nvPr/>
        </p:nvSpPr>
        <p:spPr>
          <a:xfrm>
            <a:off x="473043" y="796112"/>
            <a:ext cx="8390582" cy="104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DISTRIBUCIÓN SECTORIAL DEL</a:t>
            </a:r>
          </a:p>
          <a:p>
            <a:pPr lvl="0">
              <a:buClr>
                <a:srgbClr val="666666"/>
              </a:buClr>
              <a:buSzPts val="3000"/>
            </a:pPr>
            <a:r>
              <a:rPr lang="es-ES" sz="27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MERCADO DE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GARANTÍAS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9" name="Shape 1033"/>
          <p:cNvCxnSpPr/>
          <p:nvPr/>
        </p:nvCxnSpPr>
        <p:spPr>
          <a:xfrm flipH="1">
            <a:off x="473043" y="174009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17" name="Shape 944"/>
          <p:cNvSpPr txBox="1"/>
          <p:nvPr/>
        </p:nvSpPr>
        <p:spPr>
          <a:xfrm>
            <a:off x="512354" y="1761253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18" name="Shape 944"/>
          <p:cNvSpPr txBox="1"/>
          <p:nvPr/>
        </p:nvSpPr>
        <p:spPr>
          <a:xfrm>
            <a:off x="551439" y="4520922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3" name="2 Rectángulo"/>
          <p:cNvSpPr/>
          <p:nvPr/>
        </p:nvSpPr>
        <p:spPr>
          <a:xfrm>
            <a:off x="3968970" y="6640047"/>
            <a:ext cx="18004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altLang="es-AR" sz="9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altLang="es-AR" sz="9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Sepyme – junio 2019 </a:t>
            </a:r>
            <a:endParaRPr lang="es-AR" altLang="es-AR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30749" y="1963422"/>
            <a:ext cx="875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Porcentajes de Garantías Vigentes por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Sector: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758498"/>
              </p:ext>
            </p:extLst>
          </p:nvPr>
        </p:nvGraphicFramePr>
        <p:xfrm>
          <a:off x="1993407" y="2498542"/>
          <a:ext cx="6030131" cy="361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Shape 1054"/>
          <p:cNvSpPr txBox="1"/>
          <p:nvPr/>
        </p:nvSpPr>
        <p:spPr>
          <a:xfrm>
            <a:off x="801693" y="416201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NÚMEROS EN EL SISTEMA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1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Shape 1053"/>
          <p:cNvSpPr txBox="1"/>
          <p:nvPr/>
        </p:nvSpPr>
        <p:spPr>
          <a:xfrm>
            <a:off x="473043" y="796113"/>
            <a:ext cx="8390582" cy="99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DISTRIBUCIÓN GEOGRÁFICAS </a:t>
            </a: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LAS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MIPyMES </a:t>
            </a:r>
            <a:r>
              <a:rPr lang="es-ES" sz="27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BENEFICIADAS</a:t>
            </a:r>
          </a:p>
        </p:txBody>
      </p:sp>
      <p:cxnSp>
        <p:nvCxnSpPr>
          <p:cNvPr id="19" name="Shape 1033"/>
          <p:cNvCxnSpPr/>
          <p:nvPr/>
        </p:nvCxnSpPr>
        <p:spPr>
          <a:xfrm flipH="1">
            <a:off x="473043" y="174009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17" name="Shape 944"/>
          <p:cNvSpPr txBox="1"/>
          <p:nvPr/>
        </p:nvSpPr>
        <p:spPr>
          <a:xfrm>
            <a:off x="512354" y="1761253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18" name="Shape 944"/>
          <p:cNvSpPr txBox="1"/>
          <p:nvPr/>
        </p:nvSpPr>
        <p:spPr>
          <a:xfrm>
            <a:off x="551439" y="4520922"/>
            <a:ext cx="186295" cy="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1100"/>
              <a:buFont typeface="Montserrat"/>
              <a:buNone/>
            </a:pPr>
            <a:endParaRPr sz="1400" b="1" kern="0" dirty="0">
              <a:solidFill>
                <a:srgbClr val="00B0F0"/>
              </a:solidFill>
              <a:latin typeface="Montserrat Black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3" name="2 Rectángulo"/>
          <p:cNvSpPr/>
          <p:nvPr/>
        </p:nvSpPr>
        <p:spPr>
          <a:xfrm>
            <a:off x="3773943" y="6627168"/>
            <a:ext cx="7036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altLang="es-AR" sz="9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altLang="es-AR" sz="9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Sepyme</a:t>
            </a:r>
            <a:r>
              <a:rPr lang="es-AR" altLang="es-AR" sz="9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es-AR" sz="9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junio 2019 </a:t>
            </a:r>
            <a:endParaRPr lang="es-AR" altLang="es-AR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668334" y="2410918"/>
            <a:ext cx="3639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Porcentajes de Garantías Vigentes por Región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937637" y="3321976"/>
            <a:ext cx="22577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solidFill>
                  <a:srgbClr val="E6007E"/>
                </a:solidFill>
                <a:latin typeface="Montserrat Medium"/>
                <a:cs typeface="Arial" panose="020B0604020202020204" pitchFamily="34" charset="0"/>
              </a:rPr>
              <a:t>16.652 </a:t>
            </a:r>
          </a:p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PyMES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con Garantías Vigentes  en todo el país.</a:t>
            </a:r>
          </a:p>
        </p:txBody>
      </p:sp>
      <p:sp>
        <p:nvSpPr>
          <p:cNvPr id="27" name="Cheurón 26"/>
          <p:cNvSpPr/>
          <p:nvPr/>
        </p:nvSpPr>
        <p:spPr>
          <a:xfrm>
            <a:off x="4668334" y="3558247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006431" y="1994996"/>
            <a:ext cx="1992059" cy="4187778"/>
            <a:chOff x="3149600" y="1071563"/>
            <a:chExt cx="2981325" cy="6267450"/>
          </a:xfrm>
        </p:grpSpPr>
        <p:pic>
          <p:nvPicPr>
            <p:cNvPr id="30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0" y="1071563"/>
              <a:ext cx="2981325" cy="626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uadroTexto 3"/>
            <p:cNvSpPr txBox="1">
              <a:spLocks noChangeArrowheads="1"/>
            </p:cNvSpPr>
            <p:nvPr/>
          </p:nvSpPr>
          <p:spPr bwMode="auto">
            <a:xfrm>
              <a:off x="3762375" y="1763713"/>
              <a:ext cx="8778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AR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  <p:sp>
          <p:nvSpPr>
            <p:cNvPr id="32" name="CuadroTexto 10"/>
            <p:cNvSpPr txBox="1">
              <a:spLocks noChangeArrowheads="1"/>
            </p:cNvSpPr>
            <p:nvPr/>
          </p:nvSpPr>
          <p:spPr bwMode="auto">
            <a:xfrm>
              <a:off x="4813300" y="1744663"/>
              <a:ext cx="8778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AR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33" name="CuadroTexto 11"/>
            <p:cNvSpPr txBox="1">
              <a:spLocks noChangeArrowheads="1"/>
            </p:cNvSpPr>
            <p:nvPr/>
          </p:nvSpPr>
          <p:spPr bwMode="auto">
            <a:xfrm>
              <a:off x="4481513" y="2733675"/>
              <a:ext cx="879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AR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33%</a:t>
              </a:r>
            </a:p>
          </p:txBody>
        </p:sp>
        <p:sp>
          <p:nvSpPr>
            <p:cNvPr id="34" name="CuadroTexto 12"/>
            <p:cNvSpPr txBox="1">
              <a:spLocks noChangeArrowheads="1"/>
            </p:cNvSpPr>
            <p:nvPr/>
          </p:nvSpPr>
          <p:spPr bwMode="auto">
            <a:xfrm>
              <a:off x="3433763" y="3041650"/>
              <a:ext cx="877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AR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  <p:sp>
          <p:nvSpPr>
            <p:cNvPr id="35" name="CuadroTexto 13"/>
            <p:cNvSpPr txBox="1">
              <a:spLocks noChangeArrowheads="1"/>
            </p:cNvSpPr>
            <p:nvPr/>
          </p:nvSpPr>
          <p:spPr bwMode="auto">
            <a:xfrm>
              <a:off x="4473575" y="3703638"/>
              <a:ext cx="8778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AR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43%</a:t>
              </a:r>
            </a:p>
          </p:txBody>
        </p:sp>
        <p:sp>
          <p:nvSpPr>
            <p:cNvPr id="36" name="CuadroTexto 14"/>
            <p:cNvSpPr txBox="1">
              <a:spLocks noChangeArrowheads="1"/>
            </p:cNvSpPr>
            <p:nvPr/>
          </p:nvSpPr>
          <p:spPr bwMode="auto">
            <a:xfrm>
              <a:off x="3433763" y="4511675"/>
              <a:ext cx="8778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AR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4%</a:t>
              </a:r>
            </a:p>
          </p:txBody>
        </p:sp>
      </p:grpSp>
      <p:sp>
        <p:nvSpPr>
          <p:cNvPr id="37" name="Shape 1054"/>
          <p:cNvSpPr txBox="1"/>
          <p:nvPr/>
        </p:nvSpPr>
        <p:spPr>
          <a:xfrm>
            <a:off x="801693" y="416201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NÚMEROS EN EL SISTEMA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cxnSp>
        <p:nvCxnSpPr>
          <p:cNvPr id="14" name="Shape 1033"/>
          <p:cNvCxnSpPr/>
          <p:nvPr/>
        </p:nvCxnSpPr>
        <p:spPr>
          <a:xfrm flipH="1">
            <a:off x="505791" y="1382957"/>
            <a:ext cx="8296835" cy="918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Shape 1053"/>
          <p:cNvSpPr txBox="1"/>
          <p:nvPr/>
        </p:nvSpPr>
        <p:spPr>
          <a:xfrm>
            <a:off x="473043" y="796113"/>
            <a:ext cx="83905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ASOCIADOS DE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CASFOG</a:t>
            </a:r>
            <a:endParaRPr lang="es-ES" sz="2700" b="1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" name="Shape 1054"/>
          <p:cNvSpPr txBox="1"/>
          <p:nvPr/>
        </p:nvSpPr>
        <p:spPr>
          <a:xfrm>
            <a:off x="801693" y="416201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INSTITUCIONAL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9" y="1680863"/>
            <a:ext cx="9027429" cy="41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048"/>
          <p:cNvSpPr/>
          <p:nvPr/>
        </p:nvSpPr>
        <p:spPr>
          <a:xfrm>
            <a:off x="4931725" y="2986113"/>
            <a:ext cx="1508264" cy="318817"/>
          </a:xfrm>
          <a:prstGeom prst="roundRect">
            <a:avLst>
              <a:gd name="adj" fmla="val 50000"/>
            </a:avLst>
          </a:prstGeom>
          <a:solidFill>
            <a:srgbClr val="4E5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1048"/>
          <p:cNvSpPr/>
          <p:nvPr/>
        </p:nvSpPr>
        <p:spPr>
          <a:xfrm>
            <a:off x="4931725" y="2573943"/>
            <a:ext cx="4250912" cy="308528"/>
          </a:xfrm>
          <a:prstGeom prst="roundRect">
            <a:avLst>
              <a:gd name="adj" fmla="val 50000"/>
            </a:avLst>
          </a:prstGeom>
          <a:solidFill>
            <a:srgbClr val="4E5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41427" y="2485906"/>
            <a:ext cx="3420823" cy="3262521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>
            <a:off x="3732798" y="3621923"/>
            <a:ext cx="925109" cy="983171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511263" y="3635927"/>
            <a:ext cx="138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FOGABA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524416" y="4050957"/>
            <a:ext cx="138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FOGAR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524416" y="4471363"/>
            <a:ext cx="138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FOGAPLAR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511263" y="4965870"/>
            <a:ext cx="235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GARANTÍA SAN JUAN</a:t>
            </a:r>
          </a:p>
        </p:txBody>
      </p:sp>
      <p:sp>
        <p:nvSpPr>
          <p:cNvPr id="26" name="Cheurón 25"/>
          <p:cNvSpPr/>
          <p:nvPr/>
        </p:nvSpPr>
        <p:spPr>
          <a:xfrm>
            <a:off x="5241960" y="3674654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8" name="Cheurón 27"/>
          <p:cNvSpPr/>
          <p:nvPr/>
        </p:nvSpPr>
        <p:spPr>
          <a:xfrm>
            <a:off x="5248081" y="4117786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9" name="Cheurón 28"/>
          <p:cNvSpPr/>
          <p:nvPr/>
        </p:nvSpPr>
        <p:spPr>
          <a:xfrm>
            <a:off x="5259392" y="4557209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0" name="Cheurón 29"/>
          <p:cNvSpPr/>
          <p:nvPr/>
        </p:nvSpPr>
        <p:spPr>
          <a:xfrm>
            <a:off x="5255112" y="5001683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0" name="Shape 1033"/>
          <p:cNvCxnSpPr/>
          <p:nvPr/>
        </p:nvCxnSpPr>
        <p:spPr>
          <a:xfrm flipH="1">
            <a:off x="441427" y="2106654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1043"/>
          <p:cNvSpPr/>
          <p:nvPr/>
        </p:nvSpPr>
        <p:spPr>
          <a:xfrm>
            <a:off x="441427" y="1292925"/>
            <a:ext cx="8838382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50800" lvl="0" indent="-50800" algn="just">
              <a:buClr>
                <a:srgbClr val="2BB481"/>
              </a:buClr>
              <a:buSzPts val="900"/>
            </a:pPr>
            <a:r>
              <a:rPr lang="es-ES" sz="1600" b="1" dirty="0" smtClean="0">
                <a:solidFill>
                  <a:srgbClr val="4E519F"/>
                </a:solidFill>
                <a:latin typeface="Montserrat"/>
                <a:ea typeface="Montserrat"/>
                <a:cs typeface="Montserrat"/>
                <a:sym typeface="Montserrat"/>
              </a:rPr>
              <a:t>Avalan a </a:t>
            </a:r>
            <a:r>
              <a:rPr lang="es-ES" sz="1600" b="1" dirty="0">
                <a:solidFill>
                  <a:srgbClr val="4E519F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ES" sz="1600" b="1" dirty="0" smtClean="0">
                <a:solidFill>
                  <a:srgbClr val="4E519F"/>
                </a:solidFill>
                <a:latin typeface="Montserrat"/>
                <a:ea typeface="Montserrat"/>
                <a:cs typeface="Montserrat"/>
                <a:sym typeface="Montserrat"/>
              </a:rPr>
              <a:t>MIPyMES </a:t>
            </a:r>
            <a:r>
              <a:rPr lang="es-ES" sz="1600" b="1" dirty="0">
                <a:solidFill>
                  <a:srgbClr val="4E519F"/>
                </a:solidFill>
                <a:latin typeface="Montserrat"/>
                <a:ea typeface="Montserrat"/>
                <a:cs typeface="Montserrat"/>
                <a:sym typeface="Montserrat"/>
              </a:rPr>
              <a:t>y las acompañan en su financiamiento para operaciones </a:t>
            </a:r>
            <a:r>
              <a:rPr lang="es-ES" sz="1600" b="1" dirty="0" smtClean="0">
                <a:solidFill>
                  <a:srgbClr val="4E519F"/>
                </a:solidFill>
                <a:latin typeface="Montserrat"/>
                <a:ea typeface="Montserrat"/>
                <a:cs typeface="Montserrat"/>
                <a:sym typeface="Montserrat"/>
              </a:rPr>
              <a:t>vinculadas con </a:t>
            </a:r>
            <a:r>
              <a:rPr lang="es-ES" sz="1600" b="1" dirty="0">
                <a:solidFill>
                  <a:srgbClr val="4E519F"/>
                </a:solidFill>
                <a:latin typeface="Montserrat"/>
                <a:ea typeface="Montserrat"/>
                <a:cs typeface="Montserrat"/>
                <a:sym typeface="Montserrat"/>
              </a:rPr>
              <a:t>su proceso productivo, capital de trabajo y/o proyectos de inversión. </a:t>
            </a:r>
          </a:p>
        </p:txBody>
      </p:sp>
      <p:sp>
        <p:nvSpPr>
          <p:cNvPr id="32" name="Shape 1053"/>
          <p:cNvSpPr txBox="1"/>
          <p:nvPr/>
        </p:nvSpPr>
        <p:spPr>
          <a:xfrm>
            <a:off x="441427" y="796113"/>
            <a:ext cx="7577100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FONDOS DE GARANTÍA PÚBLICOS </a:t>
            </a:r>
            <a:r>
              <a:rPr lang="es-ES" sz="2700" b="1" i="0" u="none" strike="noStrike" cap="none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(FGP)</a:t>
            </a:r>
            <a:endParaRPr sz="2700" b="1" i="0" u="none" strike="noStrike" cap="none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83928" y="2930616"/>
            <a:ext cx="2929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Son de carácter público con aportes estatales provinciales y deben ser autorizados para funcionar por el BCRA. Actúan dentro de la jurisdicción en la que fueron creados</a:t>
            </a:r>
          </a:p>
        </p:txBody>
      </p:sp>
      <p:sp>
        <p:nvSpPr>
          <p:cNvPr id="38" name="Shape 1049"/>
          <p:cNvSpPr txBox="1"/>
          <p:nvPr/>
        </p:nvSpPr>
        <p:spPr>
          <a:xfrm>
            <a:off x="5015589" y="2437714"/>
            <a:ext cx="4320965" cy="104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400" i="0" u="none" strike="noStrike" cap="none" dirty="0" smtClean="0">
                <a:solidFill>
                  <a:srgbClr val="FFFFFF"/>
                </a:solidFill>
                <a:latin typeface="Montserrat Medium"/>
                <a:ea typeface="Montserrat"/>
                <a:cs typeface="Montserrat"/>
                <a:sym typeface="Montserrat"/>
              </a:rPr>
              <a:t>EXISTEN 6 FONDOS DE GARANTÍA PÚBLICOS OPERATIVOS:</a:t>
            </a:r>
            <a:endParaRPr sz="1400" i="0" u="none" strike="noStrike" cap="none" dirty="0">
              <a:solidFill>
                <a:srgbClr val="FFFFFF"/>
              </a:solidFill>
              <a:latin typeface="Montserrat Medium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Arial"/>
              <a:buNone/>
            </a:pPr>
            <a:endParaRPr sz="13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43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SISTEMA 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Cheurón 26"/>
          <p:cNvSpPr/>
          <p:nvPr/>
        </p:nvSpPr>
        <p:spPr>
          <a:xfrm>
            <a:off x="5261506" y="5439318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511263" y="5386276"/>
            <a:ext cx="138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FOGACH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276608"/>
            <a:ext cx="9906000" cy="41935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sp>
        <p:nvSpPr>
          <p:cNvPr id="34" name="Cheurón 33"/>
          <p:cNvSpPr/>
          <p:nvPr/>
        </p:nvSpPr>
        <p:spPr>
          <a:xfrm>
            <a:off x="5261506" y="5835239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511263" y="5825554"/>
            <a:ext cx="138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FOGADEF</a:t>
            </a:r>
          </a:p>
        </p:txBody>
      </p:sp>
    </p:spTree>
    <p:extLst>
      <p:ext uri="{BB962C8B-B14F-4D97-AF65-F5344CB8AC3E}">
        <p14:creationId xmlns:p14="http://schemas.microsoft.com/office/powerpoint/2010/main" val="25985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552025" y="2485906"/>
            <a:ext cx="3310225" cy="3262521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>
            <a:off x="3732798" y="3621923"/>
            <a:ext cx="925109" cy="983171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524416" y="3091853"/>
            <a:ext cx="365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Son especialistas </a:t>
            </a:r>
            <a:r>
              <a:rPr lang="es-ES" alt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en el estudio de riesgo de las </a:t>
            </a:r>
            <a:r>
              <a:rPr lang="es-ES" alt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MIPyMES.</a:t>
            </a:r>
          </a:p>
        </p:txBody>
      </p:sp>
      <p:sp>
        <p:nvSpPr>
          <p:cNvPr id="26" name="Cheurón 25"/>
          <p:cNvSpPr/>
          <p:nvPr/>
        </p:nvSpPr>
        <p:spPr>
          <a:xfrm>
            <a:off x="5255116" y="3172121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0" name="Shape 1033"/>
          <p:cNvCxnSpPr/>
          <p:nvPr/>
        </p:nvCxnSpPr>
        <p:spPr>
          <a:xfrm flipH="1">
            <a:off x="552025" y="2106654"/>
            <a:ext cx="87594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1043"/>
          <p:cNvSpPr/>
          <p:nvPr/>
        </p:nvSpPr>
        <p:spPr>
          <a:xfrm>
            <a:off x="473043" y="1292925"/>
            <a:ext cx="8838382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50800" lvl="0" indent="-50800" algn="just">
              <a:buClr>
                <a:srgbClr val="2BB481"/>
              </a:buClr>
              <a:buSzPts val="900"/>
            </a:pPr>
            <a:r>
              <a:rPr lang="es-ES" sz="1600" b="1" dirty="0" smtClean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Son </a:t>
            </a:r>
            <a:r>
              <a:rPr lang="es-ES" sz="1600" b="1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sociedades comerciales que tienen por objeto facilitar el acceso al financiamiento de las </a:t>
            </a:r>
            <a:r>
              <a:rPr lang="es-ES" sz="1600" b="1" dirty="0" smtClean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MIPyMES </a:t>
            </a:r>
            <a:r>
              <a:rPr lang="es-ES" sz="1600" b="1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s-ES" sz="1600" b="1" dirty="0" smtClean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bancos</a:t>
            </a:r>
            <a:r>
              <a:rPr lang="es-ES" sz="1600" b="1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, con </a:t>
            </a:r>
            <a:r>
              <a:rPr lang="es-ES" sz="1600" b="1" dirty="0" smtClean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inversores </a:t>
            </a:r>
            <a:r>
              <a:rPr lang="es-ES" sz="1600" b="1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del mercado de capitales y/o con proveedores. </a:t>
            </a:r>
          </a:p>
        </p:txBody>
      </p:sp>
      <p:sp>
        <p:nvSpPr>
          <p:cNvPr id="32" name="Shape 1053"/>
          <p:cNvSpPr txBox="1"/>
          <p:nvPr/>
        </p:nvSpPr>
        <p:spPr>
          <a:xfrm>
            <a:off x="473043" y="796113"/>
            <a:ext cx="88383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SOCIEDADES DE GARANTÍA RECÍPROCA </a:t>
            </a:r>
            <a:r>
              <a:rPr lang="es-ES" sz="2700" b="1" i="0" u="none" strike="noStrike" cap="none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(SGR)</a:t>
            </a:r>
            <a:endParaRPr sz="2700" b="1" i="0" u="none" strike="noStrike" cap="none" dirty="0">
              <a:solidFill>
                <a:srgbClr val="00B0F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33760" y="2761966"/>
            <a:ext cx="29990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Las SGR no prestan dinero, sino que ofrecen a las </a:t>
            </a:r>
            <a:r>
              <a:rPr lang="es-ES" sz="22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MIPyMES</a:t>
            </a:r>
            <a:r>
              <a:rPr lang="es-ES" sz="2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condiciones </a:t>
            </a:r>
            <a:r>
              <a:rPr lang="es-ES" sz="22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beneficiosas en cuanto a </a:t>
            </a:r>
            <a:r>
              <a:rPr lang="es-ES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plazo, tasa e instrumentos de </a:t>
            </a:r>
            <a:r>
              <a:rPr lang="es-ES" sz="22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crédito</a:t>
            </a:r>
            <a:r>
              <a:rPr lang="es-ES" sz="2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ES" sz="2200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7" name="Shape 1048"/>
          <p:cNvSpPr/>
          <p:nvPr/>
        </p:nvSpPr>
        <p:spPr>
          <a:xfrm>
            <a:off x="4931725" y="2542239"/>
            <a:ext cx="4250912" cy="308528"/>
          </a:xfrm>
          <a:prstGeom prst="roundRect">
            <a:avLst>
              <a:gd name="adj" fmla="val 50000"/>
            </a:avLst>
          </a:prstGeom>
          <a:solidFill>
            <a:srgbClr val="4E5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1049"/>
          <p:cNvSpPr txBox="1"/>
          <p:nvPr/>
        </p:nvSpPr>
        <p:spPr>
          <a:xfrm>
            <a:off x="5006181" y="2399280"/>
            <a:ext cx="4320965" cy="69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400" i="0" u="none" strike="noStrike" cap="none" dirty="0" smtClean="0">
                <a:solidFill>
                  <a:srgbClr val="FFFFFF"/>
                </a:solidFill>
                <a:latin typeface="Montserrat Medium"/>
                <a:ea typeface="Montserrat"/>
                <a:cs typeface="Montserrat"/>
                <a:sym typeface="Montserrat"/>
              </a:rPr>
              <a:t>LAS SOCIEDADES DE GARANTÍA RECÍPROCA:</a:t>
            </a:r>
            <a:endParaRPr sz="1400" i="0" u="none" strike="noStrike" cap="none" dirty="0">
              <a:solidFill>
                <a:srgbClr val="FFFFFF"/>
              </a:solidFill>
              <a:latin typeface="Montserrat Medium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Arial"/>
              <a:buNone/>
            </a:pPr>
            <a:endParaRPr sz="13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524416" y="3899750"/>
            <a:ext cx="3658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s-ES" alt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A</a:t>
            </a:r>
            <a:r>
              <a:rPr lang="es-ES" alt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nalizan </a:t>
            </a:r>
            <a:r>
              <a:rPr lang="es-ES" altLang="es-ES" sz="1600" dirty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a las empresas en forma integral teniendo en cuenta la situación patrimonial, contable y las características del negocio que llevan a </a:t>
            </a:r>
            <a:r>
              <a:rPr lang="es-ES" altLang="es-ES" sz="1600" dirty="0" smtClean="0">
                <a:solidFill>
                  <a:schemeClr val="bg1">
                    <a:lumMod val="50000"/>
                  </a:schemeClr>
                </a:solidFill>
                <a:latin typeface="Montserrat Medium"/>
                <a:cs typeface="Arial" panose="020B0604020202020204" pitchFamily="34" charset="0"/>
              </a:rPr>
              <a:t>cabo.</a:t>
            </a:r>
          </a:p>
        </p:txBody>
      </p:sp>
      <p:sp>
        <p:nvSpPr>
          <p:cNvPr id="34" name="Cheurón 33"/>
          <p:cNvSpPr/>
          <p:nvPr/>
        </p:nvSpPr>
        <p:spPr>
          <a:xfrm>
            <a:off x="5255116" y="3980018"/>
            <a:ext cx="269303" cy="27933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42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SISTEMA 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1625755" y="4348924"/>
            <a:ext cx="2409372" cy="1306286"/>
            <a:chOff x="1901373" y="4474335"/>
            <a:chExt cx="2409372" cy="130628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6" t="56071" r="53122" b="19911"/>
            <a:stretch/>
          </p:blipFill>
          <p:spPr>
            <a:xfrm>
              <a:off x="1901373" y="4474335"/>
              <a:ext cx="2409372" cy="1306286"/>
            </a:xfrm>
            <a:prstGeom prst="rect">
              <a:avLst/>
            </a:prstGeom>
          </p:spPr>
        </p:pic>
        <p:sp>
          <p:nvSpPr>
            <p:cNvPr id="23" name="22 Rectángulo"/>
            <p:cNvSpPr>
              <a:spLocks noChangeArrowheads="1"/>
            </p:cNvSpPr>
            <p:nvPr/>
          </p:nvSpPr>
          <p:spPr bwMode="auto">
            <a:xfrm>
              <a:off x="1996068" y="5452122"/>
              <a:ext cx="12707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00050" indent="-4000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s-ES" altLang="es-ES" sz="12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financiamiento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0" t="65145" r="37558" b="18671"/>
          <a:stretch/>
        </p:blipFill>
        <p:spPr>
          <a:xfrm>
            <a:off x="4129108" y="4958914"/>
            <a:ext cx="1378857" cy="8801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4" t="10881" r="37437" b="69638"/>
          <a:stretch/>
        </p:blipFill>
        <p:spPr>
          <a:xfrm>
            <a:off x="4187164" y="1328861"/>
            <a:ext cx="1320801" cy="10595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8" t="36590" r="7154" b="42061"/>
          <a:stretch/>
        </p:blipFill>
        <p:spPr>
          <a:xfrm>
            <a:off x="7452880" y="3126970"/>
            <a:ext cx="1016000" cy="11611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7" t="35968" r="35990" b="42950"/>
          <a:stretch/>
        </p:blipFill>
        <p:spPr>
          <a:xfrm>
            <a:off x="4012992" y="3141485"/>
            <a:ext cx="1669143" cy="11466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36323" r="73211" b="49144"/>
          <a:stretch/>
        </p:blipFill>
        <p:spPr>
          <a:xfrm>
            <a:off x="942243" y="3048791"/>
            <a:ext cx="1465944" cy="790435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5507965" y="1568345"/>
            <a:ext cx="2452915" cy="1640116"/>
            <a:chOff x="5632524" y="1487713"/>
            <a:chExt cx="2452915" cy="1640116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8" t="10704" r="11497" b="59140"/>
            <a:stretch/>
          </p:blipFill>
          <p:spPr>
            <a:xfrm>
              <a:off x="5632524" y="1487713"/>
              <a:ext cx="2452915" cy="1640116"/>
            </a:xfrm>
            <a:prstGeom prst="rect">
              <a:avLst/>
            </a:prstGeom>
          </p:spPr>
        </p:pic>
        <p:sp>
          <p:nvSpPr>
            <p:cNvPr id="19" name="22 Rectángulo"/>
            <p:cNvSpPr>
              <a:spLocks noChangeArrowheads="1"/>
            </p:cNvSpPr>
            <p:nvPr/>
          </p:nvSpPr>
          <p:spPr bwMode="auto">
            <a:xfrm>
              <a:off x="6403253" y="2310546"/>
              <a:ext cx="811488" cy="30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00050" indent="-4000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s-ES" altLang="es-ES" sz="12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aportan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579558" y="3811939"/>
            <a:ext cx="1712686" cy="534232"/>
            <a:chOff x="5704117" y="3731307"/>
            <a:chExt cx="1712686" cy="53423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08" t="48066" r="18737" b="44729"/>
            <a:stretch/>
          </p:blipFill>
          <p:spPr>
            <a:xfrm>
              <a:off x="5704117" y="3731307"/>
              <a:ext cx="1712686" cy="391886"/>
            </a:xfrm>
            <a:prstGeom prst="rect">
              <a:avLst/>
            </a:prstGeom>
          </p:spPr>
        </p:pic>
        <p:sp>
          <p:nvSpPr>
            <p:cNvPr id="20" name="22 Rectángulo"/>
            <p:cNvSpPr>
              <a:spLocks noChangeArrowheads="1"/>
            </p:cNvSpPr>
            <p:nvPr/>
          </p:nvSpPr>
          <p:spPr bwMode="auto">
            <a:xfrm>
              <a:off x="6169391" y="3942374"/>
              <a:ext cx="10453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00050" indent="-4000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s-ES" altLang="es-ES" sz="12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647672" y="3358369"/>
            <a:ext cx="1538514" cy="1180877"/>
            <a:chOff x="2772231" y="3277737"/>
            <a:chExt cx="1538514" cy="1180877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1" t="39525" r="53846" b="44463"/>
            <a:stretch/>
          </p:blipFill>
          <p:spPr>
            <a:xfrm>
              <a:off x="2772231" y="3277737"/>
              <a:ext cx="1538514" cy="870857"/>
            </a:xfrm>
            <a:prstGeom prst="rect">
              <a:avLst/>
            </a:prstGeom>
          </p:spPr>
        </p:pic>
        <p:sp>
          <p:nvSpPr>
            <p:cNvPr id="21" name="22 Rectángulo"/>
            <p:cNvSpPr>
              <a:spLocks noChangeArrowheads="1"/>
            </p:cNvSpPr>
            <p:nvPr/>
          </p:nvSpPr>
          <p:spPr bwMode="auto">
            <a:xfrm>
              <a:off x="3007636" y="3927250"/>
              <a:ext cx="1045350" cy="53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00050" indent="-4000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 algn="ctr">
                <a:lnSpc>
                  <a:spcPct val="125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s-ES" altLang="es-ES" sz="12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Emite aval o garantía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615334" y="4288113"/>
            <a:ext cx="1817023" cy="841828"/>
            <a:chOff x="4739893" y="4207481"/>
            <a:chExt cx="1817023" cy="84182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0" t="55004" r="43169" b="29518"/>
            <a:stretch/>
          </p:blipFill>
          <p:spPr>
            <a:xfrm>
              <a:off x="4739893" y="4207481"/>
              <a:ext cx="464457" cy="841828"/>
            </a:xfrm>
            <a:prstGeom prst="rect">
              <a:avLst/>
            </a:prstGeom>
          </p:spPr>
        </p:pic>
        <p:sp>
          <p:nvSpPr>
            <p:cNvPr id="22" name="22 Rectángulo"/>
            <p:cNvSpPr>
              <a:spLocks noChangeArrowheads="1"/>
            </p:cNvSpPr>
            <p:nvPr/>
          </p:nvSpPr>
          <p:spPr bwMode="auto">
            <a:xfrm>
              <a:off x="5024787" y="4499252"/>
              <a:ext cx="153212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00050" indent="-4000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s-ES" altLang="es-ES" sz="12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contragarantía</a:t>
              </a:r>
            </a:p>
          </p:txBody>
        </p:sp>
      </p:grpSp>
      <p:sp>
        <p:nvSpPr>
          <p:cNvPr id="33" name="Shape 1053"/>
          <p:cNvSpPr txBox="1"/>
          <p:nvPr/>
        </p:nvSpPr>
        <p:spPr>
          <a:xfrm>
            <a:off x="473043" y="796113"/>
            <a:ext cx="88383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ESQUEMA DEL </a:t>
            </a:r>
            <a:r>
              <a:rPr lang="es-ES" sz="2700" b="1" i="0" u="none" strike="noStrike" cap="none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AVAL O GARANTÍA </a:t>
            </a: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 UNA SGR:</a:t>
            </a:r>
            <a:endParaRPr sz="2700" b="0" i="0" u="none" strike="noStrike" cap="none" dirty="0">
              <a:solidFill>
                <a:srgbClr val="254F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3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SISTEMA 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Shape 1054"/>
          <p:cNvSpPr txBox="1"/>
          <p:nvPr/>
        </p:nvSpPr>
        <p:spPr>
          <a:xfrm>
            <a:off x="3864888" y="5811562"/>
            <a:ext cx="1907296" cy="22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2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MIPyMES</a:t>
            </a:r>
            <a:endParaRPr sz="12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1" name="Shape 1054"/>
          <p:cNvSpPr txBox="1"/>
          <p:nvPr/>
        </p:nvSpPr>
        <p:spPr>
          <a:xfrm>
            <a:off x="712324" y="3793797"/>
            <a:ext cx="1907296" cy="5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0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BANCOS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000" b="1" i="0" u="none" strike="noStrike" cap="none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MERCADO DE CAPITALES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ES" sz="1000" b="1" dirty="0" smtClean="0">
                <a:solidFill>
                  <a:srgbClr val="37475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PROVEEDORES</a:t>
            </a:r>
            <a:endParaRPr sz="10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000" b="1" i="0" u="none" strike="noStrike" cap="none" dirty="0">
              <a:solidFill>
                <a:srgbClr val="37475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SISTEMA 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Shape 1053"/>
          <p:cNvSpPr txBox="1"/>
          <p:nvPr/>
        </p:nvSpPr>
        <p:spPr>
          <a:xfrm>
            <a:off x="580620" y="796113"/>
            <a:ext cx="88383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CONDICIONES PARA SER </a:t>
            </a:r>
            <a:r>
              <a:rPr lang="es-ES" sz="27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MIPYME</a:t>
            </a:r>
            <a:endParaRPr sz="2700" b="0" i="0" u="none" strike="noStrike" cap="none" dirty="0">
              <a:solidFill>
                <a:srgbClr val="254F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" name="Shape 1043"/>
          <p:cNvSpPr/>
          <p:nvPr/>
        </p:nvSpPr>
        <p:spPr>
          <a:xfrm>
            <a:off x="473043" y="1292925"/>
            <a:ext cx="8838382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50800" lvl="0" indent="-50800" algn="just">
              <a:buClr>
                <a:srgbClr val="2BB481"/>
              </a:buClr>
              <a:buSzPts val="900"/>
            </a:pPr>
            <a:endParaRPr lang="es-ES" sz="1600" b="1" dirty="0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0124" y="1318736"/>
            <a:ext cx="8765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Según el nivel de ventas totales anuales en pesos netas de IVA, Impuestos Internos y deducidos hasta el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75% 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de las exportaciones</a:t>
            </a:r>
          </a:p>
          <a:p>
            <a:pPr algn="just"/>
            <a:endParaRPr lang="es-ES" sz="1600" b="1" dirty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  <a:p>
            <a:pPr algn="just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(RESOLUCIÓN 220/2019):</a:t>
            </a:r>
            <a:endParaRPr lang="es-AR" sz="1600" b="1" dirty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</p:txBody>
      </p:sp>
      <p:cxnSp>
        <p:nvCxnSpPr>
          <p:cNvPr id="11" name="Shape 1033"/>
          <p:cNvCxnSpPr/>
          <p:nvPr/>
        </p:nvCxnSpPr>
        <p:spPr>
          <a:xfrm flipH="1">
            <a:off x="552025" y="2442831"/>
            <a:ext cx="87594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4" y="2533951"/>
            <a:ext cx="8885292" cy="22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2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sp>
        <p:nvSpPr>
          <p:cNvPr id="21" name="Shape 1053"/>
          <p:cNvSpPr txBox="1"/>
          <p:nvPr/>
        </p:nvSpPr>
        <p:spPr>
          <a:xfrm>
            <a:off x="473043" y="796113"/>
            <a:ext cx="8390582" cy="5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PRINCIPALES </a:t>
            </a:r>
            <a:r>
              <a:rPr lang="es-ES" sz="2700" b="1" i="0" u="none" strike="noStrike" cap="none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INTRUMENTOS:</a:t>
            </a: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ES" sz="2700" b="0" i="0" u="none" strike="noStrike" cap="none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 avalan las SGR y los FGP</a:t>
            </a:r>
            <a:endParaRPr sz="2700" b="0" i="0" u="none" strike="noStrike" cap="none" dirty="0">
              <a:solidFill>
                <a:srgbClr val="254F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2" name="Shape 1033"/>
          <p:cNvCxnSpPr/>
          <p:nvPr/>
        </p:nvCxnSpPr>
        <p:spPr>
          <a:xfrm flipH="1">
            <a:off x="473043" y="1873323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SISTEMA 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41427" y="2066863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0" name="Flecha derecha 29"/>
          <p:cNvSpPr/>
          <p:nvPr/>
        </p:nvSpPr>
        <p:spPr>
          <a:xfrm>
            <a:off x="2664551" y="2126545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1" name="Rectángulo 30"/>
          <p:cNvSpPr/>
          <p:nvPr/>
        </p:nvSpPr>
        <p:spPr>
          <a:xfrm>
            <a:off x="548245" y="2240032"/>
            <a:ext cx="240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BANCOS</a:t>
            </a:r>
            <a:endParaRPr lang="es-ES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41427" y="3139321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3" name="Flecha derecha 32"/>
          <p:cNvSpPr/>
          <p:nvPr/>
        </p:nvSpPr>
        <p:spPr>
          <a:xfrm>
            <a:off x="2678420" y="3147314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4" name="Rectángulo 33"/>
          <p:cNvSpPr/>
          <p:nvPr/>
        </p:nvSpPr>
        <p:spPr>
          <a:xfrm>
            <a:off x="548245" y="3210173"/>
            <a:ext cx="240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MERCADO DE CAPITALES</a:t>
            </a:r>
            <a:endParaRPr lang="es-ES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41427" y="4282915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6" name="Flecha derecha 35"/>
          <p:cNvSpPr/>
          <p:nvPr/>
        </p:nvSpPr>
        <p:spPr>
          <a:xfrm>
            <a:off x="2682656" y="4356019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7" name="Rectángulo 36"/>
          <p:cNvSpPr/>
          <p:nvPr/>
        </p:nvSpPr>
        <p:spPr>
          <a:xfrm>
            <a:off x="548245" y="4507191"/>
            <a:ext cx="240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PROVEEDORES</a:t>
            </a:r>
            <a:endParaRPr lang="es-ES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8" name="Shape 1043"/>
          <p:cNvSpPr/>
          <p:nvPr/>
        </p:nvSpPr>
        <p:spPr>
          <a:xfrm>
            <a:off x="3664041" y="2072935"/>
            <a:ext cx="307928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Créditos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Capital de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Trabajo 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Proyectos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Inversión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Shape 1043"/>
          <p:cNvSpPr/>
          <p:nvPr/>
        </p:nvSpPr>
        <p:spPr>
          <a:xfrm>
            <a:off x="3657815" y="2913912"/>
            <a:ext cx="3503612" cy="118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Cheques de pago diferido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Pagaré avalado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ON simple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Fideicomiso financiero</a:t>
            </a:r>
          </a:p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Factura de Crédito Electrónica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Shape 1043"/>
          <p:cNvSpPr/>
          <p:nvPr/>
        </p:nvSpPr>
        <p:spPr>
          <a:xfrm>
            <a:off x="3701966" y="4476375"/>
            <a:ext cx="3079280" cy="4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Garantías comerciales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73043" y="5434380"/>
            <a:ext cx="2267174" cy="791043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3" name="Flecha derecha 22"/>
          <p:cNvSpPr/>
          <p:nvPr/>
        </p:nvSpPr>
        <p:spPr>
          <a:xfrm>
            <a:off x="2740778" y="5520307"/>
            <a:ext cx="632011" cy="671677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8" name="Shape 1043"/>
          <p:cNvSpPr/>
          <p:nvPr/>
        </p:nvSpPr>
        <p:spPr>
          <a:xfrm>
            <a:off x="3701966" y="5444588"/>
            <a:ext cx="3079280" cy="4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285750" lvl="0" indent="-285750" algn="just">
              <a:buClr>
                <a:schemeClr val="bg1">
                  <a:lumMod val="50000"/>
                </a:schemeClr>
              </a:buClr>
              <a:buSzPts val="9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Garantías fiscales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73043" y="5460569"/>
            <a:ext cx="2401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ADMINISTRACIÓN FEDERAL DE INGRESOS PÚBLICOS (AFIP)</a:t>
            </a:r>
            <a:endParaRPr lang="es-ES" sz="1400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2 Rectángulo"/>
          <p:cNvSpPr>
            <a:spLocks noChangeArrowheads="1"/>
          </p:cNvSpPr>
          <p:nvPr/>
        </p:nvSpPr>
        <p:spPr bwMode="auto">
          <a:xfrm>
            <a:off x="2286000" y="584760"/>
            <a:ext cx="721860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AR" sz="2600" kern="0" dirty="0" smtClean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</a:rPr>
              <a:t>Panorama actual del </a:t>
            </a:r>
            <a:r>
              <a:rPr lang="es-ES" altLang="es-AR" sz="2600" b="1" kern="0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MERCADO DE GARANTÍAS</a:t>
            </a:r>
            <a:endParaRPr lang="es-ES" altLang="es-AR" sz="2600" b="1" kern="0" dirty="0">
              <a:solidFill>
                <a:srgbClr val="00B0F0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9762" y="217705"/>
            <a:ext cx="1721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 smtClean="0">
                <a:solidFill>
                  <a:srgbClr val="254F59"/>
                </a:solidFill>
                <a:latin typeface="Montserrat Black" panose="020B0604020202020204" charset="0"/>
                <a:cs typeface="Arial" panose="020B0604020202020204" pitchFamily="34" charset="0"/>
              </a:rPr>
              <a:t>02</a:t>
            </a:r>
            <a:endParaRPr lang="es-ES" sz="10000" b="1" dirty="0">
              <a:solidFill>
                <a:srgbClr val="254F59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cxnSp>
        <p:nvCxnSpPr>
          <p:cNvPr id="11" name="Shape 988"/>
          <p:cNvCxnSpPr/>
          <p:nvPr/>
        </p:nvCxnSpPr>
        <p:spPr>
          <a:xfrm>
            <a:off x="2121238" y="657952"/>
            <a:ext cx="1832" cy="897105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5449" y="5090327"/>
            <a:ext cx="2514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$24.639M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5449" y="2180250"/>
            <a:ext cx="2670955" cy="189879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5400000">
            <a:off x="1466791" y="3823284"/>
            <a:ext cx="907243" cy="964183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752361" y="2650609"/>
            <a:ext cx="235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TOTAL</a:t>
            </a:r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 FONDO DE RIESGO INTEGRADO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569426" y="2180250"/>
            <a:ext cx="2670955" cy="189879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5400000">
            <a:off x="4440768" y="3823284"/>
            <a:ext cx="907243" cy="964183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726338" y="2650609"/>
            <a:ext cx="235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TOTAL DE </a:t>
            </a:r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GARANTÍAS VIGENTES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563080" y="2183468"/>
            <a:ext cx="2670955" cy="189879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5400000">
            <a:off x="7434422" y="3826502"/>
            <a:ext cx="907243" cy="964183"/>
          </a:xfrm>
          <a:prstGeom prst="rightArrow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709478" y="2804497"/>
            <a:ext cx="2357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APALANCAMIENTO</a:t>
            </a: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(RIESGO VIVO/FR)</a:t>
            </a:r>
            <a:endParaRPr lang="es-ES" alt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633680" y="5090327"/>
            <a:ext cx="2514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$62.548M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631022" y="5054712"/>
            <a:ext cx="2514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Montserrat Medium"/>
              </a:rPr>
              <a:t>256%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Montserrat Medium"/>
            </a:endParaRPr>
          </a:p>
        </p:txBody>
      </p:sp>
      <p:sp>
        <p:nvSpPr>
          <p:cNvPr id="25" name="2 Rectángulo"/>
          <p:cNvSpPr/>
          <p:nvPr/>
        </p:nvSpPr>
        <p:spPr>
          <a:xfrm>
            <a:off x="3968970" y="6627168"/>
            <a:ext cx="17684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altLang="es-AR" sz="9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altLang="es-AR" sz="900" b="1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Sepyme</a:t>
            </a:r>
            <a:r>
              <a:rPr lang="es-AR" altLang="es-AR" sz="9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abril 2019 </a:t>
            </a:r>
            <a:endParaRPr lang="es-AR" altLang="es-AR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7168"/>
            <a:ext cx="9906001" cy="2565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  <p:sp>
        <p:nvSpPr>
          <p:cNvPr id="29" name="2 Rectángulo"/>
          <p:cNvSpPr/>
          <p:nvPr/>
        </p:nvSpPr>
        <p:spPr>
          <a:xfrm>
            <a:off x="4068783" y="6627168"/>
            <a:ext cx="18004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altLang="es-AR" sz="9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altLang="es-AR" sz="9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Sepyme – junio 2019 </a:t>
            </a:r>
            <a:endParaRPr lang="es-AR" altLang="es-AR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31" y="226243"/>
            <a:ext cx="382500" cy="382500"/>
          </a:xfrm>
          <a:prstGeom prst="rect">
            <a:avLst/>
          </a:prstGeom>
        </p:spPr>
      </p:pic>
      <p:sp>
        <p:nvSpPr>
          <p:cNvPr id="26" name="Shape 1054"/>
          <p:cNvSpPr txBox="1"/>
          <p:nvPr/>
        </p:nvSpPr>
        <p:spPr>
          <a:xfrm>
            <a:off x="774944" y="431348"/>
            <a:ext cx="594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  <a:r>
              <a:rPr lang="en-GB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GARANTÍAS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1055"/>
          <p:cNvSpPr txBox="1"/>
          <p:nvPr/>
        </p:nvSpPr>
        <p:spPr>
          <a:xfrm>
            <a:off x="441427" y="457324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Cheurón 15"/>
          <p:cNvSpPr/>
          <p:nvPr/>
        </p:nvSpPr>
        <p:spPr>
          <a:xfrm rot="5400000">
            <a:off x="1796272" y="2204171"/>
            <a:ext cx="269303" cy="279331"/>
          </a:xfrm>
          <a:prstGeom prst="chevron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Shape 1053"/>
          <p:cNvSpPr txBox="1"/>
          <p:nvPr/>
        </p:nvSpPr>
        <p:spPr>
          <a:xfrm>
            <a:off x="473043" y="796113"/>
            <a:ext cx="8390582" cy="11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lvl="0">
              <a:buClr>
                <a:srgbClr val="666666"/>
              </a:buClr>
              <a:buSzPts val="3000"/>
            </a:pPr>
            <a:r>
              <a:rPr lang="es-ES" sz="27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PRINCIPALES INSTRUMENTOS </a:t>
            </a:r>
            <a:r>
              <a:rPr lang="es-ES" sz="2700" dirty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para las </a:t>
            </a:r>
            <a:r>
              <a:rPr lang="es-ES" sz="2700" dirty="0" smtClean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MIPyMES</a:t>
            </a:r>
            <a:endParaRPr lang="es-ES" sz="2700" dirty="0">
              <a:solidFill>
                <a:srgbClr val="254F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buClr>
                <a:srgbClr val="666666"/>
              </a:buClr>
              <a:buSzPts val="3000"/>
            </a:pPr>
            <a:r>
              <a:rPr lang="es-ES" sz="2700" dirty="0">
                <a:solidFill>
                  <a:srgbClr val="254F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 el Mercado de Capitales</a:t>
            </a:r>
          </a:p>
        </p:txBody>
      </p:sp>
      <p:cxnSp>
        <p:nvCxnSpPr>
          <p:cNvPr id="13" name="Shape 1033"/>
          <p:cNvCxnSpPr/>
          <p:nvPr/>
        </p:nvCxnSpPr>
        <p:spPr>
          <a:xfrm flipH="1">
            <a:off x="430749" y="1818988"/>
            <a:ext cx="8759400" cy="1836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Rectángulo 13"/>
          <p:cNvSpPr/>
          <p:nvPr/>
        </p:nvSpPr>
        <p:spPr>
          <a:xfrm>
            <a:off x="670718" y="2579555"/>
            <a:ext cx="2670955" cy="117824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894027" y="2814196"/>
            <a:ext cx="235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CHEQUES DE PAGO DIFERIDO 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70718" y="4672610"/>
            <a:ext cx="2670955" cy="117824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21832" y="4873057"/>
            <a:ext cx="235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PAGARÉS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AVALADOS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519194" y="2563458"/>
            <a:ext cx="2670955" cy="117824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648738" y="2974198"/>
            <a:ext cx="235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ON SIMPLE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564982" y="3416077"/>
            <a:ext cx="2670955" cy="117824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3721894" y="3644688"/>
            <a:ext cx="235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FIDEICOMISO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FINANCIERO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30" name="Cheurón 29"/>
          <p:cNvSpPr/>
          <p:nvPr/>
        </p:nvSpPr>
        <p:spPr>
          <a:xfrm rot="5400000">
            <a:off x="1796272" y="4266699"/>
            <a:ext cx="269303" cy="279331"/>
          </a:xfrm>
          <a:prstGeom prst="chevron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" name="Cheurón 30"/>
          <p:cNvSpPr/>
          <p:nvPr/>
        </p:nvSpPr>
        <p:spPr>
          <a:xfrm rot="5400000">
            <a:off x="7692651" y="2209696"/>
            <a:ext cx="269303" cy="279331"/>
          </a:xfrm>
          <a:prstGeom prst="chevron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Cheurón 31"/>
          <p:cNvSpPr/>
          <p:nvPr/>
        </p:nvSpPr>
        <p:spPr>
          <a:xfrm rot="5400000">
            <a:off x="7692650" y="4203023"/>
            <a:ext cx="269303" cy="279331"/>
          </a:xfrm>
          <a:prstGeom prst="chevron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519191" y="4591317"/>
            <a:ext cx="2670955" cy="1178245"/>
          </a:xfrm>
          <a:prstGeom prst="rect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6676103" y="4672610"/>
            <a:ext cx="235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Black" panose="020B0604020202020204" charset="0"/>
                <a:cs typeface="Arial" panose="020B0604020202020204" pitchFamily="34" charset="0"/>
              </a:rPr>
              <a:t>FACTURA DE CRÉDITO ELECTRÓNICA</a:t>
            </a:r>
            <a:endParaRPr lang="es-ES" sz="2000" b="1" dirty="0">
              <a:solidFill>
                <a:schemeClr val="bg1"/>
              </a:solidFill>
              <a:latin typeface="Montserrat Black" panose="020B0604020202020204" charset="0"/>
              <a:cs typeface="Arial" panose="020B0604020202020204" pitchFamily="34" charset="0"/>
            </a:endParaRPr>
          </a:p>
        </p:txBody>
      </p:sp>
      <p:sp>
        <p:nvSpPr>
          <p:cNvPr id="33" name="Cheurón 32"/>
          <p:cNvSpPr/>
          <p:nvPr/>
        </p:nvSpPr>
        <p:spPr>
          <a:xfrm rot="5400000">
            <a:off x="4673175" y="3034587"/>
            <a:ext cx="269303" cy="279331"/>
          </a:xfrm>
          <a:prstGeom prst="chevron">
            <a:avLst/>
          </a:prstGeom>
          <a:solidFill>
            <a:srgbClr val="4E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/>
          <a:srcRect t="10096" b="83940"/>
          <a:stretch/>
        </p:blipFill>
        <p:spPr>
          <a:xfrm>
            <a:off x="0" y="6136012"/>
            <a:ext cx="9906000" cy="4193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46485"/>
            <a:ext cx="9906001" cy="21151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765" y="811271"/>
            <a:ext cx="254368" cy="1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18207</TotalTime>
  <Words>1242</Words>
  <Application>Microsoft Office PowerPoint</Application>
  <PresentationFormat>A4 (210 x 297 mm)</PresentationFormat>
  <Paragraphs>263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Montserrat</vt:lpstr>
      <vt:lpstr>Montserrat Black</vt:lpstr>
      <vt:lpstr>Montserrat Medium</vt:lpstr>
      <vt:lpstr>Wingdings</vt:lpstr>
      <vt:lpstr>Tema de Office</vt:lpstr>
      <vt:lpstr>Custom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Bere</dc:creator>
  <cp:lastModifiedBy>Usuario de Windows</cp:lastModifiedBy>
  <cp:revision>300</cp:revision>
  <dcterms:created xsi:type="dcterms:W3CDTF">2017-09-27T21:17:26Z</dcterms:created>
  <dcterms:modified xsi:type="dcterms:W3CDTF">2019-08-15T16:57:13Z</dcterms:modified>
</cp:coreProperties>
</file>